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dp" ContentType="image/vnd.ms-photo"/>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7"/>
  </p:notesMasterIdLst>
  <p:sldIdLst>
    <p:sldId id="265" r:id="rId2"/>
    <p:sldId id="257" r:id="rId3"/>
    <p:sldId id="277" r:id="rId4"/>
    <p:sldId id="268" r:id="rId5"/>
    <p:sldId id="270" r:id="rId6"/>
    <p:sldId id="267" r:id="rId7"/>
    <p:sldId id="271" r:id="rId8"/>
    <p:sldId id="279" r:id="rId9"/>
    <p:sldId id="278" r:id="rId10"/>
    <p:sldId id="269" r:id="rId11"/>
    <p:sldId id="272" r:id="rId12"/>
    <p:sldId id="274" r:id="rId13"/>
    <p:sldId id="275" r:id="rId14"/>
    <p:sldId id="280" r:id="rId15"/>
    <p:sldId id="276" r:id="rId16"/>
  </p:sldIdLst>
  <p:sldSz cx="12192000" cy="6858000"/>
  <p:notesSz cx="6858000" cy="9144000"/>
  <p:defaultTextStyle>
    <a:defPPr>
      <a:defRPr lang="lv-LV"/>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FEFEF"/>
    <a:srgbClr val="929292"/>
    <a:srgbClr val="949494"/>
    <a:srgbClr val="959595"/>
    <a:srgbClr val="865B35"/>
    <a:srgbClr val="90643D"/>
    <a:srgbClr val="895E38"/>
    <a:srgbClr val="7D522F"/>
    <a:srgbClr val="9A6F45"/>
    <a:srgbClr val="99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4" autoAdjust="0"/>
    <p:restoredTop sz="95401" autoAdjust="0"/>
  </p:normalViewPr>
  <p:slideViewPr>
    <p:cSldViewPr snapToGrid="0">
      <p:cViewPr varScale="1">
        <p:scale>
          <a:sx n="68" d="100"/>
          <a:sy n="68" d="100"/>
        </p:scale>
        <p:origin x="540" y="66"/>
      </p:cViewPr>
      <p:guideLst/>
    </p:cSldViewPr>
  </p:slideViewPr>
  <p:notesTextViewPr>
    <p:cViewPr>
      <p:scale>
        <a:sx n="125" d="100"/>
        <a:sy n="125"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Galvenes vietturis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lv-LV"/>
          </a:p>
        </p:txBody>
      </p:sp>
      <p:sp>
        <p:nvSpPr>
          <p:cNvPr id="3" name="Datuma vietturis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473D67E-9F41-4694-96C8-16811E0F6846}" type="datetimeFigureOut">
              <a:rPr lang="lv-LV" smtClean="0"/>
              <a:t>2016.11.27.</a:t>
            </a:fld>
            <a:endParaRPr lang="lv-LV"/>
          </a:p>
        </p:txBody>
      </p:sp>
      <p:sp>
        <p:nvSpPr>
          <p:cNvPr id="4" name="Slaida attēla vietturi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lv-LV"/>
          </a:p>
        </p:txBody>
      </p:sp>
      <p:sp>
        <p:nvSpPr>
          <p:cNvPr id="5" name="Piezīmju vietturi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lv-LV"/>
              <a:t>Rediģēt šablona teksta stilus</a:t>
            </a:r>
          </a:p>
          <a:p>
            <a:pPr lvl="1"/>
            <a:r>
              <a:rPr lang="lv-LV"/>
              <a:t>Otrais līmenis</a:t>
            </a:r>
          </a:p>
          <a:p>
            <a:pPr lvl="2"/>
            <a:r>
              <a:rPr lang="lv-LV"/>
              <a:t>Trešais līmenis</a:t>
            </a:r>
          </a:p>
          <a:p>
            <a:pPr lvl="3"/>
            <a:r>
              <a:rPr lang="lv-LV"/>
              <a:t>Ceturtais līmenis</a:t>
            </a:r>
          </a:p>
          <a:p>
            <a:pPr lvl="4"/>
            <a:r>
              <a:rPr lang="lv-LV"/>
              <a:t>Piektais līmenis</a:t>
            </a:r>
          </a:p>
        </p:txBody>
      </p:sp>
      <p:sp>
        <p:nvSpPr>
          <p:cNvPr id="6" name="Kājenes vietturis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lv-LV"/>
          </a:p>
        </p:txBody>
      </p:sp>
      <p:sp>
        <p:nvSpPr>
          <p:cNvPr id="7" name="Slaida numura vietturis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E5DDB69-46B2-4EBE-B36F-0154F2701880}" type="slidenum">
              <a:rPr lang="lv-LV" smtClean="0"/>
              <a:t>‹#›</a:t>
            </a:fld>
            <a:endParaRPr lang="lv-LV"/>
          </a:p>
        </p:txBody>
      </p:sp>
    </p:spTree>
    <p:extLst>
      <p:ext uri="{BB962C8B-B14F-4D97-AF65-F5344CB8AC3E}">
        <p14:creationId xmlns:p14="http://schemas.microsoft.com/office/powerpoint/2010/main" val="291571448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ida attēla vietturis 1"/>
          <p:cNvSpPr>
            <a:spLocks noGrp="1" noRot="1" noChangeAspect="1"/>
          </p:cNvSpPr>
          <p:nvPr>
            <p:ph type="sldImg"/>
          </p:nvPr>
        </p:nvSpPr>
        <p:spPr/>
      </p:sp>
      <p:sp>
        <p:nvSpPr>
          <p:cNvPr id="3" name="Piezīmju vietturis 2"/>
          <p:cNvSpPr>
            <a:spLocks noGrp="1"/>
          </p:cNvSpPr>
          <p:nvPr>
            <p:ph type="body" idx="1"/>
          </p:nvPr>
        </p:nvSpPr>
        <p:spPr/>
        <p:txBody>
          <a:bodyPr/>
          <a:lstStyle/>
          <a:p>
            <a:endParaRPr lang="lv-LV" dirty="0"/>
          </a:p>
        </p:txBody>
      </p:sp>
      <p:sp>
        <p:nvSpPr>
          <p:cNvPr id="4" name="Slaida numura vietturis 3"/>
          <p:cNvSpPr>
            <a:spLocks noGrp="1"/>
          </p:cNvSpPr>
          <p:nvPr>
            <p:ph type="sldNum" sz="quarter" idx="10"/>
          </p:nvPr>
        </p:nvSpPr>
        <p:spPr/>
        <p:txBody>
          <a:bodyPr/>
          <a:lstStyle/>
          <a:p>
            <a:fld id="{8E5DDB69-46B2-4EBE-B36F-0154F2701880}" type="slidenum">
              <a:rPr lang="lv-LV" smtClean="0"/>
              <a:t>1</a:t>
            </a:fld>
            <a:endParaRPr lang="lv-LV"/>
          </a:p>
        </p:txBody>
      </p:sp>
    </p:spTree>
    <p:extLst>
      <p:ext uri="{BB962C8B-B14F-4D97-AF65-F5344CB8AC3E}">
        <p14:creationId xmlns:p14="http://schemas.microsoft.com/office/powerpoint/2010/main" val="285304826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ida attēla vietturis 1"/>
          <p:cNvSpPr>
            <a:spLocks noGrp="1" noRot="1" noChangeAspect="1"/>
          </p:cNvSpPr>
          <p:nvPr>
            <p:ph type="sldImg"/>
          </p:nvPr>
        </p:nvSpPr>
        <p:spPr/>
      </p:sp>
      <p:sp>
        <p:nvSpPr>
          <p:cNvPr id="3" name="Piezīmju vietturis 2"/>
          <p:cNvSpPr>
            <a:spLocks noGrp="1"/>
          </p:cNvSpPr>
          <p:nvPr>
            <p:ph type="body" idx="1"/>
          </p:nvPr>
        </p:nvSpPr>
        <p:spPr/>
        <p:txBody>
          <a:bodyPr/>
          <a:lstStyle/>
          <a:p>
            <a:endParaRPr lang="lv-LV" dirty="0"/>
          </a:p>
        </p:txBody>
      </p:sp>
      <p:sp>
        <p:nvSpPr>
          <p:cNvPr id="4" name="Slaida numura vietturis 3"/>
          <p:cNvSpPr>
            <a:spLocks noGrp="1"/>
          </p:cNvSpPr>
          <p:nvPr>
            <p:ph type="sldNum" sz="quarter" idx="10"/>
          </p:nvPr>
        </p:nvSpPr>
        <p:spPr/>
        <p:txBody>
          <a:bodyPr/>
          <a:lstStyle/>
          <a:p>
            <a:fld id="{8E5DDB69-46B2-4EBE-B36F-0154F2701880}" type="slidenum">
              <a:rPr lang="lv-LV" smtClean="0"/>
              <a:t>11</a:t>
            </a:fld>
            <a:endParaRPr lang="lv-LV"/>
          </a:p>
        </p:txBody>
      </p:sp>
    </p:spTree>
    <p:extLst>
      <p:ext uri="{BB962C8B-B14F-4D97-AF65-F5344CB8AC3E}">
        <p14:creationId xmlns:p14="http://schemas.microsoft.com/office/powerpoint/2010/main" val="392850832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ida attēla vietturis 1"/>
          <p:cNvSpPr>
            <a:spLocks noGrp="1" noRot="1" noChangeAspect="1"/>
          </p:cNvSpPr>
          <p:nvPr>
            <p:ph type="sldImg"/>
          </p:nvPr>
        </p:nvSpPr>
        <p:spPr/>
      </p:sp>
      <p:sp>
        <p:nvSpPr>
          <p:cNvPr id="3" name="Piezīmju vietturis 2"/>
          <p:cNvSpPr>
            <a:spLocks noGrp="1"/>
          </p:cNvSpPr>
          <p:nvPr>
            <p:ph type="body" idx="1"/>
          </p:nvPr>
        </p:nvSpPr>
        <p:spPr/>
        <p:txBody>
          <a:bodyPr/>
          <a:lstStyle/>
          <a:p>
            <a:endParaRPr lang="lv-LV" dirty="0"/>
          </a:p>
        </p:txBody>
      </p:sp>
      <p:sp>
        <p:nvSpPr>
          <p:cNvPr id="4" name="Slaida numura vietturis 3"/>
          <p:cNvSpPr>
            <a:spLocks noGrp="1"/>
          </p:cNvSpPr>
          <p:nvPr>
            <p:ph type="sldNum" sz="quarter" idx="10"/>
          </p:nvPr>
        </p:nvSpPr>
        <p:spPr/>
        <p:txBody>
          <a:bodyPr/>
          <a:lstStyle/>
          <a:p>
            <a:fld id="{8E5DDB69-46B2-4EBE-B36F-0154F2701880}" type="slidenum">
              <a:rPr lang="lv-LV" smtClean="0"/>
              <a:t>12</a:t>
            </a:fld>
            <a:endParaRPr lang="lv-LV"/>
          </a:p>
        </p:txBody>
      </p:sp>
    </p:spTree>
    <p:extLst>
      <p:ext uri="{BB962C8B-B14F-4D97-AF65-F5344CB8AC3E}">
        <p14:creationId xmlns:p14="http://schemas.microsoft.com/office/powerpoint/2010/main" val="82522621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ida attēla vietturis 1"/>
          <p:cNvSpPr>
            <a:spLocks noGrp="1" noRot="1" noChangeAspect="1"/>
          </p:cNvSpPr>
          <p:nvPr>
            <p:ph type="sldImg"/>
          </p:nvPr>
        </p:nvSpPr>
        <p:spPr/>
      </p:sp>
      <p:sp>
        <p:nvSpPr>
          <p:cNvPr id="3" name="Piezīmju vietturis 2"/>
          <p:cNvSpPr>
            <a:spLocks noGrp="1"/>
          </p:cNvSpPr>
          <p:nvPr>
            <p:ph type="body" idx="1"/>
          </p:nvPr>
        </p:nvSpPr>
        <p:spPr/>
        <p:txBody>
          <a:bodyPr/>
          <a:lstStyle/>
          <a:p>
            <a:endParaRPr lang="lv-LV" dirty="0"/>
          </a:p>
        </p:txBody>
      </p:sp>
      <p:sp>
        <p:nvSpPr>
          <p:cNvPr id="4" name="Slaida numura vietturis 3"/>
          <p:cNvSpPr>
            <a:spLocks noGrp="1"/>
          </p:cNvSpPr>
          <p:nvPr>
            <p:ph type="sldNum" sz="quarter" idx="10"/>
          </p:nvPr>
        </p:nvSpPr>
        <p:spPr/>
        <p:txBody>
          <a:bodyPr/>
          <a:lstStyle/>
          <a:p>
            <a:fld id="{8E5DDB69-46B2-4EBE-B36F-0154F2701880}" type="slidenum">
              <a:rPr lang="lv-LV" smtClean="0"/>
              <a:t>13</a:t>
            </a:fld>
            <a:endParaRPr lang="lv-LV"/>
          </a:p>
        </p:txBody>
      </p:sp>
    </p:spTree>
    <p:extLst>
      <p:ext uri="{BB962C8B-B14F-4D97-AF65-F5344CB8AC3E}">
        <p14:creationId xmlns:p14="http://schemas.microsoft.com/office/powerpoint/2010/main" val="105597992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ida attēla vietturis 1"/>
          <p:cNvSpPr>
            <a:spLocks noGrp="1" noRot="1" noChangeAspect="1"/>
          </p:cNvSpPr>
          <p:nvPr>
            <p:ph type="sldImg"/>
          </p:nvPr>
        </p:nvSpPr>
        <p:spPr/>
      </p:sp>
      <p:sp>
        <p:nvSpPr>
          <p:cNvPr id="3" name="Piezīmju vietturis 2"/>
          <p:cNvSpPr>
            <a:spLocks noGrp="1"/>
          </p:cNvSpPr>
          <p:nvPr>
            <p:ph type="body" idx="1"/>
          </p:nvPr>
        </p:nvSpPr>
        <p:spPr/>
        <p:txBody>
          <a:bodyPr/>
          <a:lstStyle/>
          <a:p>
            <a:endParaRPr lang="lv-LV" dirty="0"/>
          </a:p>
        </p:txBody>
      </p:sp>
      <p:sp>
        <p:nvSpPr>
          <p:cNvPr id="4" name="Slaida numura vietturis 3"/>
          <p:cNvSpPr>
            <a:spLocks noGrp="1"/>
          </p:cNvSpPr>
          <p:nvPr>
            <p:ph type="sldNum" sz="quarter" idx="10"/>
          </p:nvPr>
        </p:nvSpPr>
        <p:spPr/>
        <p:txBody>
          <a:bodyPr/>
          <a:lstStyle/>
          <a:p>
            <a:fld id="{8E5DDB69-46B2-4EBE-B36F-0154F2701880}" type="slidenum">
              <a:rPr lang="lv-LV" smtClean="0"/>
              <a:t>2</a:t>
            </a:fld>
            <a:endParaRPr lang="lv-LV"/>
          </a:p>
        </p:txBody>
      </p:sp>
    </p:spTree>
    <p:extLst>
      <p:ext uri="{BB962C8B-B14F-4D97-AF65-F5344CB8AC3E}">
        <p14:creationId xmlns:p14="http://schemas.microsoft.com/office/powerpoint/2010/main" val="363661304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ida attēla vietturis 1"/>
          <p:cNvSpPr>
            <a:spLocks noGrp="1" noRot="1" noChangeAspect="1"/>
          </p:cNvSpPr>
          <p:nvPr>
            <p:ph type="sldImg"/>
          </p:nvPr>
        </p:nvSpPr>
        <p:spPr/>
      </p:sp>
      <p:sp>
        <p:nvSpPr>
          <p:cNvPr id="3" name="Piezīmju vietturis 2"/>
          <p:cNvSpPr>
            <a:spLocks noGrp="1"/>
          </p:cNvSpPr>
          <p:nvPr>
            <p:ph type="body" idx="1"/>
          </p:nvPr>
        </p:nvSpPr>
        <p:spPr/>
        <p:txBody>
          <a:bodyPr/>
          <a:lstStyle/>
          <a:p>
            <a:endParaRPr lang="lv-LV" baseline="0" dirty="0"/>
          </a:p>
        </p:txBody>
      </p:sp>
      <p:sp>
        <p:nvSpPr>
          <p:cNvPr id="4" name="Slaida numura vietturis 3"/>
          <p:cNvSpPr>
            <a:spLocks noGrp="1"/>
          </p:cNvSpPr>
          <p:nvPr>
            <p:ph type="sldNum" sz="quarter" idx="10"/>
          </p:nvPr>
        </p:nvSpPr>
        <p:spPr/>
        <p:txBody>
          <a:bodyPr/>
          <a:lstStyle/>
          <a:p>
            <a:fld id="{8E5DDB69-46B2-4EBE-B36F-0154F2701880}" type="slidenum">
              <a:rPr lang="lv-LV" smtClean="0"/>
              <a:t>4</a:t>
            </a:fld>
            <a:endParaRPr lang="lv-LV"/>
          </a:p>
        </p:txBody>
      </p:sp>
    </p:spTree>
    <p:extLst>
      <p:ext uri="{BB962C8B-B14F-4D97-AF65-F5344CB8AC3E}">
        <p14:creationId xmlns:p14="http://schemas.microsoft.com/office/powerpoint/2010/main" val="313930511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ida attēla vietturis 1"/>
          <p:cNvSpPr>
            <a:spLocks noGrp="1" noRot="1" noChangeAspect="1"/>
          </p:cNvSpPr>
          <p:nvPr>
            <p:ph type="sldImg"/>
          </p:nvPr>
        </p:nvSpPr>
        <p:spPr/>
      </p:sp>
      <p:sp>
        <p:nvSpPr>
          <p:cNvPr id="3" name="Piezīmju vietturis 2"/>
          <p:cNvSpPr>
            <a:spLocks noGrp="1"/>
          </p:cNvSpPr>
          <p:nvPr>
            <p:ph type="body" idx="1"/>
          </p:nvPr>
        </p:nvSpPr>
        <p:spPr/>
        <p:txBody>
          <a:bodyPr/>
          <a:lstStyle/>
          <a:p>
            <a:endParaRPr lang="lv-LV" baseline="0" dirty="0"/>
          </a:p>
        </p:txBody>
      </p:sp>
      <p:sp>
        <p:nvSpPr>
          <p:cNvPr id="4" name="Slaida numura vietturis 3"/>
          <p:cNvSpPr>
            <a:spLocks noGrp="1"/>
          </p:cNvSpPr>
          <p:nvPr>
            <p:ph type="sldNum" sz="quarter" idx="10"/>
          </p:nvPr>
        </p:nvSpPr>
        <p:spPr/>
        <p:txBody>
          <a:bodyPr/>
          <a:lstStyle/>
          <a:p>
            <a:fld id="{8E5DDB69-46B2-4EBE-B36F-0154F2701880}" type="slidenum">
              <a:rPr lang="lv-LV" smtClean="0"/>
              <a:t>5</a:t>
            </a:fld>
            <a:endParaRPr lang="lv-LV"/>
          </a:p>
        </p:txBody>
      </p:sp>
    </p:spTree>
    <p:extLst>
      <p:ext uri="{BB962C8B-B14F-4D97-AF65-F5344CB8AC3E}">
        <p14:creationId xmlns:p14="http://schemas.microsoft.com/office/powerpoint/2010/main" val="206789557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ida attēla vietturis 1"/>
          <p:cNvSpPr>
            <a:spLocks noGrp="1" noRot="1" noChangeAspect="1"/>
          </p:cNvSpPr>
          <p:nvPr>
            <p:ph type="sldImg"/>
          </p:nvPr>
        </p:nvSpPr>
        <p:spPr/>
      </p:sp>
      <p:sp>
        <p:nvSpPr>
          <p:cNvPr id="3" name="Piezīmju vietturis 2"/>
          <p:cNvSpPr>
            <a:spLocks noGrp="1"/>
          </p:cNvSpPr>
          <p:nvPr>
            <p:ph type="body" idx="1"/>
          </p:nvPr>
        </p:nvSpPr>
        <p:spPr/>
        <p:txBody>
          <a:bodyPr/>
          <a:lstStyle/>
          <a:p>
            <a:endParaRPr lang="lv-LV" dirty="0"/>
          </a:p>
        </p:txBody>
      </p:sp>
      <p:sp>
        <p:nvSpPr>
          <p:cNvPr id="4" name="Slaida numura vietturis 3"/>
          <p:cNvSpPr>
            <a:spLocks noGrp="1"/>
          </p:cNvSpPr>
          <p:nvPr>
            <p:ph type="sldNum" sz="quarter" idx="10"/>
          </p:nvPr>
        </p:nvSpPr>
        <p:spPr/>
        <p:txBody>
          <a:bodyPr/>
          <a:lstStyle/>
          <a:p>
            <a:fld id="{8E5DDB69-46B2-4EBE-B36F-0154F2701880}" type="slidenum">
              <a:rPr lang="lv-LV" smtClean="0"/>
              <a:t>6</a:t>
            </a:fld>
            <a:endParaRPr lang="lv-LV"/>
          </a:p>
        </p:txBody>
      </p:sp>
    </p:spTree>
    <p:extLst>
      <p:ext uri="{BB962C8B-B14F-4D97-AF65-F5344CB8AC3E}">
        <p14:creationId xmlns:p14="http://schemas.microsoft.com/office/powerpoint/2010/main" val="228745447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ida attēla vietturis 1"/>
          <p:cNvSpPr>
            <a:spLocks noGrp="1" noRot="1" noChangeAspect="1"/>
          </p:cNvSpPr>
          <p:nvPr>
            <p:ph type="sldImg"/>
          </p:nvPr>
        </p:nvSpPr>
        <p:spPr/>
      </p:sp>
      <p:sp>
        <p:nvSpPr>
          <p:cNvPr id="3" name="Piezīmju vietturis 2"/>
          <p:cNvSpPr>
            <a:spLocks noGrp="1"/>
          </p:cNvSpPr>
          <p:nvPr>
            <p:ph type="body" idx="1"/>
          </p:nvPr>
        </p:nvSpPr>
        <p:spPr/>
        <p:txBody>
          <a:bodyPr/>
          <a:lstStyle/>
          <a:p>
            <a:endParaRPr lang="lv-LV" dirty="0"/>
          </a:p>
        </p:txBody>
      </p:sp>
      <p:sp>
        <p:nvSpPr>
          <p:cNvPr id="4" name="Slaida numura vietturis 3"/>
          <p:cNvSpPr>
            <a:spLocks noGrp="1"/>
          </p:cNvSpPr>
          <p:nvPr>
            <p:ph type="sldNum" sz="quarter" idx="10"/>
          </p:nvPr>
        </p:nvSpPr>
        <p:spPr/>
        <p:txBody>
          <a:bodyPr/>
          <a:lstStyle/>
          <a:p>
            <a:fld id="{8E5DDB69-46B2-4EBE-B36F-0154F2701880}" type="slidenum">
              <a:rPr lang="lv-LV" smtClean="0"/>
              <a:t>7</a:t>
            </a:fld>
            <a:endParaRPr lang="lv-LV"/>
          </a:p>
        </p:txBody>
      </p:sp>
    </p:spTree>
    <p:extLst>
      <p:ext uri="{BB962C8B-B14F-4D97-AF65-F5344CB8AC3E}">
        <p14:creationId xmlns:p14="http://schemas.microsoft.com/office/powerpoint/2010/main" val="1161641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ida attēla vietturis 1"/>
          <p:cNvSpPr>
            <a:spLocks noGrp="1" noRot="1" noChangeAspect="1"/>
          </p:cNvSpPr>
          <p:nvPr>
            <p:ph type="sldImg"/>
          </p:nvPr>
        </p:nvSpPr>
        <p:spPr/>
      </p:sp>
      <p:sp>
        <p:nvSpPr>
          <p:cNvPr id="3" name="Piezīmju vietturis 2"/>
          <p:cNvSpPr>
            <a:spLocks noGrp="1"/>
          </p:cNvSpPr>
          <p:nvPr>
            <p:ph type="body" idx="1"/>
          </p:nvPr>
        </p:nvSpPr>
        <p:spPr/>
        <p:txBody>
          <a:bodyPr/>
          <a:lstStyle/>
          <a:p>
            <a:endParaRPr lang="lv-LV" dirty="0"/>
          </a:p>
        </p:txBody>
      </p:sp>
      <p:sp>
        <p:nvSpPr>
          <p:cNvPr id="4" name="Slaida numura vietturis 3"/>
          <p:cNvSpPr>
            <a:spLocks noGrp="1"/>
          </p:cNvSpPr>
          <p:nvPr>
            <p:ph type="sldNum" sz="quarter" idx="10"/>
          </p:nvPr>
        </p:nvSpPr>
        <p:spPr/>
        <p:txBody>
          <a:bodyPr/>
          <a:lstStyle/>
          <a:p>
            <a:fld id="{8E5DDB69-46B2-4EBE-B36F-0154F2701880}" type="slidenum">
              <a:rPr lang="lv-LV" smtClean="0"/>
              <a:t>8</a:t>
            </a:fld>
            <a:endParaRPr lang="lv-LV"/>
          </a:p>
        </p:txBody>
      </p:sp>
    </p:spTree>
    <p:extLst>
      <p:ext uri="{BB962C8B-B14F-4D97-AF65-F5344CB8AC3E}">
        <p14:creationId xmlns:p14="http://schemas.microsoft.com/office/powerpoint/2010/main" val="112791056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ida attēla vietturis 1"/>
          <p:cNvSpPr>
            <a:spLocks noGrp="1" noRot="1" noChangeAspect="1"/>
          </p:cNvSpPr>
          <p:nvPr>
            <p:ph type="sldImg"/>
          </p:nvPr>
        </p:nvSpPr>
        <p:spPr/>
      </p:sp>
      <p:sp>
        <p:nvSpPr>
          <p:cNvPr id="3" name="Piezīmju vietturis 2"/>
          <p:cNvSpPr>
            <a:spLocks noGrp="1"/>
          </p:cNvSpPr>
          <p:nvPr>
            <p:ph type="body" idx="1"/>
          </p:nvPr>
        </p:nvSpPr>
        <p:spPr/>
        <p:txBody>
          <a:bodyPr/>
          <a:lstStyle/>
          <a:p>
            <a:endParaRPr lang="lv-LV" dirty="0"/>
          </a:p>
        </p:txBody>
      </p:sp>
      <p:sp>
        <p:nvSpPr>
          <p:cNvPr id="4" name="Slaida numura vietturis 3"/>
          <p:cNvSpPr>
            <a:spLocks noGrp="1"/>
          </p:cNvSpPr>
          <p:nvPr>
            <p:ph type="sldNum" sz="quarter" idx="10"/>
          </p:nvPr>
        </p:nvSpPr>
        <p:spPr/>
        <p:txBody>
          <a:bodyPr/>
          <a:lstStyle/>
          <a:p>
            <a:fld id="{8E5DDB69-46B2-4EBE-B36F-0154F2701880}" type="slidenum">
              <a:rPr lang="lv-LV" smtClean="0"/>
              <a:t>9</a:t>
            </a:fld>
            <a:endParaRPr lang="lv-LV"/>
          </a:p>
        </p:txBody>
      </p:sp>
    </p:spTree>
    <p:extLst>
      <p:ext uri="{BB962C8B-B14F-4D97-AF65-F5344CB8AC3E}">
        <p14:creationId xmlns:p14="http://schemas.microsoft.com/office/powerpoint/2010/main" val="147246177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ida attēla vietturis 1"/>
          <p:cNvSpPr>
            <a:spLocks noGrp="1" noRot="1" noChangeAspect="1"/>
          </p:cNvSpPr>
          <p:nvPr>
            <p:ph type="sldImg"/>
          </p:nvPr>
        </p:nvSpPr>
        <p:spPr/>
      </p:sp>
      <p:sp>
        <p:nvSpPr>
          <p:cNvPr id="3" name="Piezīmju vietturis 2"/>
          <p:cNvSpPr>
            <a:spLocks noGrp="1"/>
          </p:cNvSpPr>
          <p:nvPr>
            <p:ph type="body" idx="1"/>
          </p:nvPr>
        </p:nvSpPr>
        <p:spPr/>
        <p:txBody>
          <a:bodyPr/>
          <a:lstStyle/>
          <a:p>
            <a:endParaRPr lang="lv-LV" dirty="0"/>
          </a:p>
        </p:txBody>
      </p:sp>
      <p:sp>
        <p:nvSpPr>
          <p:cNvPr id="4" name="Slaida numura vietturis 3"/>
          <p:cNvSpPr>
            <a:spLocks noGrp="1"/>
          </p:cNvSpPr>
          <p:nvPr>
            <p:ph type="sldNum" sz="quarter" idx="10"/>
          </p:nvPr>
        </p:nvSpPr>
        <p:spPr/>
        <p:txBody>
          <a:bodyPr/>
          <a:lstStyle/>
          <a:p>
            <a:fld id="{8E5DDB69-46B2-4EBE-B36F-0154F2701880}" type="slidenum">
              <a:rPr lang="lv-LV" smtClean="0"/>
              <a:t>10</a:t>
            </a:fld>
            <a:endParaRPr lang="lv-LV"/>
          </a:p>
        </p:txBody>
      </p:sp>
    </p:spTree>
    <p:extLst>
      <p:ext uri="{BB962C8B-B14F-4D97-AF65-F5344CB8AC3E}">
        <p14:creationId xmlns:p14="http://schemas.microsoft.com/office/powerpoint/2010/main" val="43121897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Virsraksta slaids">
    <p:spTree>
      <p:nvGrpSpPr>
        <p:cNvPr id="1" name=""/>
        <p:cNvGrpSpPr/>
        <p:nvPr/>
      </p:nvGrpSpPr>
      <p:grpSpPr>
        <a:xfrm>
          <a:off x="0" y="0"/>
          <a:ext cx="0" cy="0"/>
          <a:chOff x="0" y="0"/>
          <a:chExt cx="0" cy="0"/>
        </a:xfrm>
      </p:grpSpPr>
      <p:sp>
        <p:nvSpPr>
          <p:cNvPr id="2" name="Virsraksts 1"/>
          <p:cNvSpPr>
            <a:spLocks noGrp="1"/>
          </p:cNvSpPr>
          <p:nvPr>
            <p:ph type="ctrTitle"/>
          </p:nvPr>
        </p:nvSpPr>
        <p:spPr>
          <a:xfrm>
            <a:off x="1524000" y="1122363"/>
            <a:ext cx="9144000" cy="2387600"/>
          </a:xfrm>
        </p:spPr>
        <p:txBody>
          <a:bodyPr anchor="b"/>
          <a:lstStyle>
            <a:lvl1pPr algn="ctr">
              <a:defRPr sz="6000"/>
            </a:lvl1pPr>
          </a:lstStyle>
          <a:p>
            <a:r>
              <a:rPr lang="lv-LV"/>
              <a:t>Rediģēt šablona virsraksta stilu</a:t>
            </a:r>
          </a:p>
        </p:txBody>
      </p:sp>
      <p:sp>
        <p:nvSpPr>
          <p:cNvPr id="3" name="Apakšvirsraksts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lv-LV"/>
              <a:t>Noklikšķiniet, lai rediģētu šablona apakšvirsraksta stilu</a:t>
            </a:r>
          </a:p>
        </p:txBody>
      </p:sp>
      <p:sp>
        <p:nvSpPr>
          <p:cNvPr id="4" name="Datuma vietturis 3"/>
          <p:cNvSpPr>
            <a:spLocks noGrp="1"/>
          </p:cNvSpPr>
          <p:nvPr>
            <p:ph type="dt" sz="half" idx="10"/>
          </p:nvPr>
        </p:nvSpPr>
        <p:spPr/>
        <p:txBody>
          <a:bodyPr/>
          <a:lstStyle/>
          <a:p>
            <a:fld id="{A34062C1-4856-41CA-9905-A24459766A8B}" type="datetimeFigureOut">
              <a:rPr lang="lv-LV" smtClean="0"/>
              <a:t>2016.11.27.</a:t>
            </a:fld>
            <a:endParaRPr lang="lv-LV"/>
          </a:p>
        </p:txBody>
      </p:sp>
      <p:sp>
        <p:nvSpPr>
          <p:cNvPr id="5" name="Kājenes vietturis 4"/>
          <p:cNvSpPr>
            <a:spLocks noGrp="1"/>
          </p:cNvSpPr>
          <p:nvPr>
            <p:ph type="ftr" sz="quarter" idx="11"/>
          </p:nvPr>
        </p:nvSpPr>
        <p:spPr/>
        <p:txBody>
          <a:bodyPr/>
          <a:lstStyle/>
          <a:p>
            <a:endParaRPr lang="lv-LV"/>
          </a:p>
        </p:txBody>
      </p:sp>
      <p:sp>
        <p:nvSpPr>
          <p:cNvPr id="6" name="Slaida numura vietturis 5"/>
          <p:cNvSpPr>
            <a:spLocks noGrp="1"/>
          </p:cNvSpPr>
          <p:nvPr>
            <p:ph type="sldNum" sz="quarter" idx="12"/>
          </p:nvPr>
        </p:nvSpPr>
        <p:spPr/>
        <p:txBody>
          <a:bodyPr/>
          <a:lstStyle/>
          <a:p>
            <a:fld id="{FA911CBF-57E7-4524-AC81-8ECAF16E5CD6}" type="slidenum">
              <a:rPr lang="lv-LV" smtClean="0"/>
              <a:t>‹#›</a:t>
            </a:fld>
            <a:endParaRPr lang="lv-LV"/>
          </a:p>
        </p:txBody>
      </p:sp>
    </p:spTree>
    <p:extLst>
      <p:ext uri="{BB962C8B-B14F-4D97-AF65-F5344CB8AC3E}">
        <p14:creationId xmlns:p14="http://schemas.microsoft.com/office/powerpoint/2010/main" val="2464001277"/>
      </p:ext>
    </p:extLst>
  </p:cSld>
  <p:clrMapOvr>
    <a:masterClrMapping/>
  </p:clrMapOvr>
  <mc:AlternateContent xmlns:mc="http://schemas.openxmlformats.org/markup-compatibility/2006" xmlns:p14="http://schemas.microsoft.com/office/powerpoint/2010/main">
    <mc:Choice Requires="p14">
      <p:transition spd="slow" p14:dur="1250">
        <p:fade/>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Virsraksts un vertikāls teksts">
    <p:spTree>
      <p:nvGrpSpPr>
        <p:cNvPr id="1" name=""/>
        <p:cNvGrpSpPr/>
        <p:nvPr/>
      </p:nvGrpSpPr>
      <p:grpSpPr>
        <a:xfrm>
          <a:off x="0" y="0"/>
          <a:ext cx="0" cy="0"/>
          <a:chOff x="0" y="0"/>
          <a:chExt cx="0" cy="0"/>
        </a:xfrm>
      </p:grpSpPr>
      <p:sp>
        <p:nvSpPr>
          <p:cNvPr id="2" name="Virsraksts 1"/>
          <p:cNvSpPr>
            <a:spLocks noGrp="1"/>
          </p:cNvSpPr>
          <p:nvPr>
            <p:ph type="title"/>
          </p:nvPr>
        </p:nvSpPr>
        <p:spPr/>
        <p:txBody>
          <a:bodyPr/>
          <a:lstStyle/>
          <a:p>
            <a:r>
              <a:rPr lang="lv-LV"/>
              <a:t>Rediģēt šablona virsraksta stilu</a:t>
            </a:r>
          </a:p>
        </p:txBody>
      </p:sp>
      <p:sp>
        <p:nvSpPr>
          <p:cNvPr id="3" name="Vertikāls teksta vietturis 2"/>
          <p:cNvSpPr>
            <a:spLocks noGrp="1"/>
          </p:cNvSpPr>
          <p:nvPr>
            <p:ph type="body" orient="vert" idx="1"/>
          </p:nvPr>
        </p:nvSpPr>
        <p:spPr/>
        <p:txBody>
          <a:bodyPr vert="eaVert"/>
          <a:lstStyle/>
          <a:p>
            <a:pPr lvl="0"/>
            <a:r>
              <a:rPr lang="lv-LV"/>
              <a:t>Rediģēt šablona teksta stilus</a:t>
            </a:r>
          </a:p>
          <a:p>
            <a:pPr lvl="1"/>
            <a:r>
              <a:rPr lang="lv-LV"/>
              <a:t>Otrais līmenis</a:t>
            </a:r>
          </a:p>
          <a:p>
            <a:pPr lvl="2"/>
            <a:r>
              <a:rPr lang="lv-LV"/>
              <a:t>Trešais līmenis</a:t>
            </a:r>
          </a:p>
          <a:p>
            <a:pPr lvl="3"/>
            <a:r>
              <a:rPr lang="lv-LV"/>
              <a:t>Ceturtais līmenis</a:t>
            </a:r>
          </a:p>
          <a:p>
            <a:pPr lvl="4"/>
            <a:r>
              <a:rPr lang="lv-LV"/>
              <a:t>Piektais līmenis</a:t>
            </a:r>
          </a:p>
        </p:txBody>
      </p:sp>
      <p:sp>
        <p:nvSpPr>
          <p:cNvPr id="4" name="Datuma vietturis 3"/>
          <p:cNvSpPr>
            <a:spLocks noGrp="1"/>
          </p:cNvSpPr>
          <p:nvPr>
            <p:ph type="dt" sz="half" idx="10"/>
          </p:nvPr>
        </p:nvSpPr>
        <p:spPr/>
        <p:txBody>
          <a:bodyPr/>
          <a:lstStyle/>
          <a:p>
            <a:fld id="{A34062C1-4856-41CA-9905-A24459766A8B}" type="datetimeFigureOut">
              <a:rPr lang="lv-LV" smtClean="0"/>
              <a:t>2016.11.27.</a:t>
            </a:fld>
            <a:endParaRPr lang="lv-LV"/>
          </a:p>
        </p:txBody>
      </p:sp>
      <p:sp>
        <p:nvSpPr>
          <p:cNvPr id="5" name="Kājenes vietturis 4"/>
          <p:cNvSpPr>
            <a:spLocks noGrp="1"/>
          </p:cNvSpPr>
          <p:nvPr>
            <p:ph type="ftr" sz="quarter" idx="11"/>
          </p:nvPr>
        </p:nvSpPr>
        <p:spPr/>
        <p:txBody>
          <a:bodyPr/>
          <a:lstStyle/>
          <a:p>
            <a:endParaRPr lang="lv-LV"/>
          </a:p>
        </p:txBody>
      </p:sp>
      <p:sp>
        <p:nvSpPr>
          <p:cNvPr id="6" name="Slaida numura vietturis 5"/>
          <p:cNvSpPr>
            <a:spLocks noGrp="1"/>
          </p:cNvSpPr>
          <p:nvPr>
            <p:ph type="sldNum" sz="quarter" idx="12"/>
          </p:nvPr>
        </p:nvSpPr>
        <p:spPr/>
        <p:txBody>
          <a:bodyPr/>
          <a:lstStyle/>
          <a:p>
            <a:fld id="{FA911CBF-57E7-4524-AC81-8ECAF16E5CD6}" type="slidenum">
              <a:rPr lang="lv-LV" smtClean="0"/>
              <a:t>‹#›</a:t>
            </a:fld>
            <a:endParaRPr lang="lv-LV"/>
          </a:p>
        </p:txBody>
      </p:sp>
    </p:spTree>
    <p:extLst>
      <p:ext uri="{BB962C8B-B14F-4D97-AF65-F5344CB8AC3E}">
        <p14:creationId xmlns:p14="http://schemas.microsoft.com/office/powerpoint/2010/main" val="2192303903"/>
      </p:ext>
    </p:extLst>
  </p:cSld>
  <p:clrMapOvr>
    <a:masterClrMapping/>
  </p:clrMapOvr>
  <mc:AlternateContent xmlns:mc="http://schemas.openxmlformats.org/markup-compatibility/2006" xmlns:p14="http://schemas.microsoft.com/office/powerpoint/2010/main">
    <mc:Choice Requires="p14">
      <p:transition spd="slow" p14:dur="1250">
        <p:fade/>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āls virsraksts un teksts">
    <p:spTree>
      <p:nvGrpSpPr>
        <p:cNvPr id="1" name=""/>
        <p:cNvGrpSpPr/>
        <p:nvPr/>
      </p:nvGrpSpPr>
      <p:grpSpPr>
        <a:xfrm>
          <a:off x="0" y="0"/>
          <a:ext cx="0" cy="0"/>
          <a:chOff x="0" y="0"/>
          <a:chExt cx="0" cy="0"/>
        </a:xfrm>
      </p:grpSpPr>
      <p:sp>
        <p:nvSpPr>
          <p:cNvPr id="2" name="Vertikāls virsraksts 1"/>
          <p:cNvSpPr>
            <a:spLocks noGrp="1"/>
          </p:cNvSpPr>
          <p:nvPr>
            <p:ph type="title" orient="vert"/>
          </p:nvPr>
        </p:nvSpPr>
        <p:spPr>
          <a:xfrm>
            <a:off x="8724900" y="365125"/>
            <a:ext cx="2628900" cy="5811838"/>
          </a:xfrm>
        </p:spPr>
        <p:txBody>
          <a:bodyPr vert="eaVert"/>
          <a:lstStyle/>
          <a:p>
            <a:r>
              <a:rPr lang="lv-LV"/>
              <a:t>Rediģēt šablona virsraksta stilu</a:t>
            </a:r>
          </a:p>
        </p:txBody>
      </p:sp>
      <p:sp>
        <p:nvSpPr>
          <p:cNvPr id="3" name="Vertikāls teksta vietturis 2"/>
          <p:cNvSpPr>
            <a:spLocks noGrp="1"/>
          </p:cNvSpPr>
          <p:nvPr>
            <p:ph type="body" orient="vert" idx="1"/>
          </p:nvPr>
        </p:nvSpPr>
        <p:spPr>
          <a:xfrm>
            <a:off x="838200" y="365125"/>
            <a:ext cx="7734300" cy="5811838"/>
          </a:xfrm>
        </p:spPr>
        <p:txBody>
          <a:bodyPr vert="eaVert"/>
          <a:lstStyle/>
          <a:p>
            <a:pPr lvl="0"/>
            <a:r>
              <a:rPr lang="lv-LV"/>
              <a:t>Rediģēt šablona teksta stilus</a:t>
            </a:r>
          </a:p>
          <a:p>
            <a:pPr lvl="1"/>
            <a:r>
              <a:rPr lang="lv-LV"/>
              <a:t>Otrais līmenis</a:t>
            </a:r>
          </a:p>
          <a:p>
            <a:pPr lvl="2"/>
            <a:r>
              <a:rPr lang="lv-LV"/>
              <a:t>Trešais līmenis</a:t>
            </a:r>
          </a:p>
          <a:p>
            <a:pPr lvl="3"/>
            <a:r>
              <a:rPr lang="lv-LV"/>
              <a:t>Ceturtais līmenis</a:t>
            </a:r>
          </a:p>
          <a:p>
            <a:pPr lvl="4"/>
            <a:r>
              <a:rPr lang="lv-LV"/>
              <a:t>Piektais līmenis</a:t>
            </a:r>
          </a:p>
        </p:txBody>
      </p:sp>
      <p:sp>
        <p:nvSpPr>
          <p:cNvPr id="4" name="Datuma vietturis 3"/>
          <p:cNvSpPr>
            <a:spLocks noGrp="1"/>
          </p:cNvSpPr>
          <p:nvPr>
            <p:ph type="dt" sz="half" idx="10"/>
          </p:nvPr>
        </p:nvSpPr>
        <p:spPr/>
        <p:txBody>
          <a:bodyPr/>
          <a:lstStyle/>
          <a:p>
            <a:fld id="{A34062C1-4856-41CA-9905-A24459766A8B}" type="datetimeFigureOut">
              <a:rPr lang="lv-LV" smtClean="0"/>
              <a:t>2016.11.27.</a:t>
            </a:fld>
            <a:endParaRPr lang="lv-LV"/>
          </a:p>
        </p:txBody>
      </p:sp>
      <p:sp>
        <p:nvSpPr>
          <p:cNvPr id="5" name="Kājenes vietturis 4"/>
          <p:cNvSpPr>
            <a:spLocks noGrp="1"/>
          </p:cNvSpPr>
          <p:nvPr>
            <p:ph type="ftr" sz="quarter" idx="11"/>
          </p:nvPr>
        </p:nvSpPr>
        <p:spPr/>
        <p:txBody>
          <a:bodyPr/>
          <a:lstStyle/>
          <a:p>
            <a:endParaRPr lang="lv-LV"/>
          </a:p>
        </p:txBody>
      </p:sp>
      <p:sp>
        <p:nvSpPr>
          <p:cNvPr id="6" name="Slaida numura vietturis 5"/>
          <p:cNvSpPr>
            <a:spLocks noGrp="1"/>
          </p:cNvSpPr>
          <p:nvPr>
            <p:ph type="sldNum" sz="quarter" idx="12"/>
          </p:nvPr>
        </p:nvSpPr>
        <p:spPr/>
        <p:txBody>
          <a:bodyPr/>
          <a:lstStyle/>
          <a:p>
            <a:fld id="{FA911CBF-57E7-4524-AC81-8ECAF16E5CD6}" type="slidenum">
              <a:rPr lang="lv-LV" smtClean="0"/>
              <a:t>‹#›</a:t>
            </a:fld>
            <a:endParaRPr lang="lv-LV"/>
          </a:p>
        </p:txBody>
      </p:sp>
    </p:spTree>
    <p:extLst>
      <p:ext uri="{BB962C8B-B14F-4D97-AF65-F5344CB8AC3E}">
        <p14:creationId xmlns:p14="http://schemas.microsoft.com/office/powerpoint/2010/main" val="2933601718"/>
      </p:ext>
    </p:extLst>
  </p:cSld>
  <p:clrMapOvr>
    <a:masterClrMapping/>
  </p:clrMapOvr>
  <mc:AlternateContent xmlns:mc="http://schemas.openxmlformats.org/markup-compatibility/2006" xmlns:p14="http://schemas.microsoft.com/office/powerpoint/2010/main">
    <mc:Choice Requires="p14">
      <p:transition spd="slow" p14:dur="1250">
        <p:fade/>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Virsraksts un saturs">
    <p:spTree>
      <p:nvGrpSpPr>
        <p:cNvPr id="1" name=""/>
        <p:cNvGrpSpPr/>
        <p:nvPr/>
      </p:nvGrpSpPr>
      <p:grpSpPr>
        <a:xfrm>
          <a:off x="0" y="0"/>
          <a:ext cx="0" cy="0"/>
          <a:chOff x="0" y="0"/>
          <a:chExt cx="0" cy="0"/>
        </a:xfrm>
      </p:grpSpPr>
      <p:sp>
        <p:nvSpPr>
          <p:cNvPr id="2" name="Virsraksts 1"/>
          <p:cNvSpPr>
            <a:spLocks noGrp="1"/>
          </p:cNvSpPr>
          <p:nvPr>
            <p:ph type="title"/>
          </p:nvPr>
        </p:nvSpPr>
        <p:spPr/>
        <p:txBody>
          <a:bodyPr/>
          <a:lstStyle/>
          <a:p>
            <a:r>
              <a:rPr lang="lv-LV"/>
              <a:t>Rediģēt šablona virsraksta stilu</a:t>
            </a:r>
          </a:p>
        </p:txBody>
      </p:sp>
      <p:sp>
        <p:nvSpPr>
          <p:cNvPr id="3" name="Satura vietturis 2"/>
          <p:cNvSpPr>
            <a:spLocks noGrp="1"/>
          </p:cNvSpPr>
          <p:nvPr>
            <p:ph idx="1"/>
          </p:nvPr>
        </p:nvSpPr>
        <p:spPr/>
        <p:txBody>
          <a:bodyPr/>
          <a:lstStyle/>
          <a:p>
            <a:pPr lvl="0"/>
            <a:r>
              <a:rPr lang="lv-LV"/>
              <a:t>Rediģēt šablona teksta stilus</a:t>
            </a:r>
          </a:p>
          <a:p>
            <a:pPr lvl="1"/>
            <a:r>
              <a:rPr lang="lv-LV"/>
              <a:t>Otrais līmenis</a:t>
            </a:r>
          </a:p>
          <a:p>
            <a:pPr lvl="2"/>
            <a:r>
              <a:rPr lang="lv-LV"/>
              <a:t>Trešais līmenis</a:t>
            </a:r>
          </a:p>
          <a:p>
            <a:pPr lvl="3"/>
            <a:r>
              <a:rPr lang="lv-LV"/>
              <a:t>Ceturtais līmenis</a:t>
            </a:r>
          </a:p>
          <a:p>
            <a:pPr lvl="4"/>
            <a:r>
              <a:rPr lang="lv-LV"/>
              <a:t>Piektais līmenis</a:t>
            </a:r>
          </a:p>
        </p:txBody>
      </p:sp>
      <p:sp>
        <p:nvSpPr>
          <p:cNvPr id="4" name="Datuma vietturis 3"/>
          <p:cNvSpPr>
            <a:spLocks noGrp="1"/>
          </p:cNvSpPr>
          <p:nvPr>
            <p:ph type="dt" sz="half" idx="10"/>
          </p:nvPr>
        </p:nvSpPr>
        <p:spPr/>
        <p:txBody>
          <a:bodyPr/>
          <a:lstStyle/>
          <a:p>
            <a:fld id="{A34062C1-4856-41CA-9905-A24459766A8B}" type="datetimeFigureOut">
              <a:rPr lang="lv-LV" smtClean="0"/>
              <a:t>2016.11.27.</a:t>
            </a:fld>
            <a:endParaRPr lang="lv-LV"/>
          </a:p>
        </p:txBody>
      </p:sp>
      <p:sp>
        <p:nvSpPr>
          <p:cNvPr id="5" name="Kājenes vietturis 4"/>
          <p:cNvSpPr>
            <a:spLocks noGrp="1"/>
          </p:cNvSpPr>
          <p:nvPr>
            <p:ph type="ftr" sz="quarter" idx="11"/>
          </p:nvPr>
        </p:nvSpPr>
        <p:spPr/>
        <p:txBody>
          <a:bodyPr/>
          <a:lstStyle/>
          <a:p>
            <a:endParaRPr lang="lv-LV"/>
          </a:p>
        </p:txBody>
      </p:sp>
      <p:sp>
        <p:nvSpPr>
          <p:cNvPr id="6" name="Slaida numura vietturis 5"/>
          <p:cNvSpPr>
            <a:spLocks noGrp="1"/>
          </p:cNvSpPr>
          <p:nvPr>
            <p:ph type="sldNum" sz="quarter" idx="12"/>
          </p:nvPr>
        </p:nvSpPr>
        <p:spPr/>
        <p:txBody>
          <a:bodyPr/>
          <a:lstStyle/>
          <a:p>
            <a:fld id="{FA911CBF-57E7-4524-AC81-8ECAF16E5CD6}" type="slidenum">
              <a:rPr lang="lv-LV" smtClean="0"/>
              <a:t>‹#›</a:t>
            </a:fld>
            <a:endParaRPr lang="lv-LV"/>
          </a:p>
        </p:txBody>
      </p:sp>
    </p:spTree>
    <p:extLst>
      <p:ext uri="{BB962C8B-B14F-4D97-AF65-F5344CB8AC3E}">
        <p14:creationId xmlns:p14="http://schemas.microsoft.com/office/powerpoint/2010/main" val="2155364717"/>
      </p:ext>
    </p:extLst>
  </p:cSld>
  <p:clrMapOvr>
    <a:masterClrMapping/>
  </p:clrMapOvr>
  <mc:AlternateContent xmlns:mc="http://schemas.openxmlformats.org/markup-compatibility/2006" xmlns:p14="http://schemas.microsoft.com/office/powerpoint/2010/main">
    <mc:Choice Requires="p14">
      <p:transition spd="slow" p14:dur="1250">
        <p:fade/>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adaļas galvene">
    <p:spTree>
      <p:nvGrpSpPr>
        <p:cNvPr id="1" name=""/>
        <p:cNvGrpSpPr/>
        <p:nvPr/>
      </p:nvGrpSpPr>
      <p:grpSpPr>
        <a:xfrm>
          <a:off x="0" y="0"/>
          <a:ext cx="0" cy="0"/>
          <a:chOff x="0" y="0"/>
          <a:chExt cx="0" cy="0"/>
        </a:xfrm>
      </p:grpSpPr>
      <p:sp>
        <p:nvSpPr>
          <p:cNvPr id="2" name="Virsraksts 1"/>
          <p:cNvSpPr>
            <a:spLocks noGrp="1"/>
          </p:cNvSpPr>
          <p:nvPr>
            <p:ph type="title"/>
          </p:nvPr>
        </p:nvSpPr>
        <p:spPr>
          <a:xfrm>
            <a:off x="831850" y="1709738"/>
            <a:ext cx="10515600" cy="2852737"/>
          </a:xfrm>
        </p:spPr>
        <p:txBody>
          <a:bodyPr anchor="b"/>
          <a:lstStyle>
            <a:lvl1pPr>
              <a:defRPr sz="6000"/>
            </a:lvl1pPr>
          </a:lstStyle>
          <a:p>
            <a:r>
              <a:rPr lang="lv-LV"/>
              <a:t>Rediģēt šablona virsraksta stilu</a:t>
            </a:r>
          </a:p>
        </p:txBody>
      </p:sp>
      <p:sp>
        <p:nvSpPr>
          <p:cNvPr id="3" name="Teksta vietturis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lv-LV"/>
              <a:t>Rediģēt šablona teksta stilus</a:t>
            </a:r>
          </a:p>
        </p:txBody>
      </p:sp>
      <p:sp>
        <p:nvSpPr>
          <p:cNvPr id="4" name="Datuma vietturis 3"/>
          <p:cNvSpPr>
            <a:spLocks noGrp="1"/>
          </p:cNvSpPr>
          <p:nvPr>
            <p:ph type="dt" sz="half" idx="10"/>
          </p:nvPr>
        </p:nvSpPr>
        <p:spPr/>
        <p:txBody>
          <a:bodyPr/>
          <a:lstStyle/>
          <a:p>
            <a:fld id="{A34062C1-4856-41CA-9905-A24459766A8B}" type="datetimeFigureOut">
              <a:rPr lang="lv-LV" smtClean="0"/>
              <a:t>2016.11.27.</a:t>
            </a:fld>
            <a:endParaRPr lang="lv-LV"/>
          </a:p>
        </p:txBody>
      </p:sp>
      <p:sp>
        <p:nvSpPr>
          <p:cNvPr id="5" name="Kājenes vietturis 4"/>
          <p:cNvSpPr>
            <a:spLocks noGrp="1"/>
          </p:cNvSpPr>
          <p:nvPr>
            <p:ph type="ftr" sz="quarter" idx="11"/>
          </p:nvPr>
        </p:nvSpPr>
        <p:spPr/>
        <p:txBody>
          <a:bodyPr/>
          <a:lstStyle/>
          <a:p>
            <a:endParaRPr lang="lv-LV"/>
          </a:p>
        </p:txBody>
      </p:sp>
      <p:sp>
        <p:nvSpPr>
          <p:cNvPr id="6" name="Slaida numura vietturis 5"/>
          <p:cNvSpPr>
            <a:spLocks noGrp="1"/>
          </p:cNvSpPr>
          <p:nvPr>
            <p:ph type="sldNum" sz="quarter" idx="12"/>
          </p:nvPr>
        </p:nvSpPr>
        <p:spPr/>
        <p:txBody>
          <a:bodyPr/>
          <a:lstStyle/>
          <a:p>
            <a:fld id="{FA911CBF-57E7-4524-AC81-8ECAF16E5CD6}" type="slidenum">
              <a:rPr lang="lv-LV" smtClean="0"/>
              <a:t>‹#›</a:t>
            </a:fld>
            <a:endParaRPr lang="lv-LV"/>
          </a:p>
        </p:txBody>
      </p:sp>
    </p:spTree>
    <p:extLst>
      <p:ext uri="{BB962C8B-B14F-4D97-AF65-F5344CB8AC3E}">
        <p14:creationId xmlns:p14="http://schemas.microsoft.com/office/powerpoint/2010/main" val="688026919"/>
      </p:ext>
    </p:extLst>
  </p:cSld>
  <p:clrMapOvr>
    <a:masterClrMapping/>
  </p:clrMapOvr>
  <mc:AlternateContent xmlns:mc="http://schemas.openxmlformats.org/markup-compatibility/2006" xmlns:p14="http://schemas.microsoft.com/office/powerpoint/2010/main">
    <mc:Choice Requires="p14">
      <p:transition spd="slow" p14:dur="1250">
        <p:fade/>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ivi satura bloki">
    <p:spTree>
      <p:nvGrpSpPr>
        <p:cNvPr id="1" name=""/>
        <p:cNvGrpSpPr/>
        <p:nvPr/>
      </p:nvGrpSpPr>
      <p:grpSpPr>
        <a:xfrm>
          <a:off x="0" y="0"/>
          <a:ext cx="0" cy="0"/>
          <a:chOff x="0" y="0"/>
          <a:chExt cx="0" cy="0"/>
        </a:xfrm>
      </p:grpSpPr>
      <p:sp>
        <p:nvSpPr>
          <p:cNvPr id="2" name="Virsraksts 1"/>
          <p:cNvSpPr>
            <a:spLocks noGrp="1"/>
          </p:cNvSpPr>
          <p:nvPr>
            <p:ph type="title"/>
          </p:nvPr>
        </p:nvSpPr>
        <p:spPr/>
        <p:txBody>
          <a:bodyPr/>
          <a:lstStyle/>
          <a:p>
            <a:r>
              <a:rPr lang="lv-LV"/>
              <a:t>Rediģēt šablona virsraksta stilu</a:t>
            </a:r>
          </a:p>
        </p:txBody>
      </p:sp>
      <p:sp>
        <p:nvSpPr>
          <p:cNvPr id="3" name="Satura vietturis 2"/>
          <p:cNvSpPr>
            <a:spLocks noGrp="1"/>
          </p:cNvSpPr>
          <p:nvPr>
            <p:ph sz="half" idx="1"/>
          </p:nvPr>
        </p:nvSpPr>
        <p:spPr>
          <a:xfrm>
            <a:off x="838200" y="1825625"/>
            <a:ext cx="5181600" cy="4351338"/>
          </a:xfrm>
        </p:spPr>
        <p:txBody>
          <a:bodyPr/>
          <a:lstStyle/>
          <a:p>
            <a:pPr lvl="0"/>
            <a:r>
              <a:rPr lang="lv-LV"/>
              <a:t>Rediģēt šablona teksta stilus</a:t>
            </a:r>
          </a:p>
          <a:p>
            <a:pPr lvl="1"/>
            <a:r>
              <a:rPr lang="lv-LV"/>
              <a:t>Otrais līmenis</a:t>
            </a:r>
          </a:p>
          <a:p>
            <a:pPr lvl="2"/>
            <a:r>
              <a:rPr lang="lv-LV"/>
              <a:t>Trešais līmenis</a:t>
            </a:r>
          </a:p>
          <a:p>
            <a:pPr lvl="3"/>
            <a:r>
              <a:rPr lang="lv-LV"/>
              <a:t>Ceturtais līmenis</a:t>
            </a:r>
          </a:p>
          <a:p>
            <a:pPr lvl="4"/>
            <a:r>
              <a:rPr lang="lv-LV"/>
              <a:t>Piektais līmenis</a:t>
            </a:r>
          </a:p>
        </p:txBody>
      </p:sp>
      <p:sp>
        <p:nvSpPr>
          <p:cNvPr id="4" name="Satura vietturis 3"/>
          <p:cNvSpPr>
            <a:spLocks noGrp="1"/>
          </p:cNvSpPr>
          <p:nvPr>
            <p:ph sz="half" idx="2"/>
          </p:nvPr>
        </p:nvSpPr>
        <p:spPr>
          <a:xfrm>
            <a:off x="6172200" y="1825625"/>
            <a:ext cx="5181600" cy="4351338"/>
          </a:xfrm>
        </p:spPr>
        <p:txBody>
          <a:bodyPr/>
          <a:lstStyle/>
          <a:p>
            <a:pPr lvl="0"/>
            <a:r>
              <a:rPr lang="lv-LV"/>
              <a:t>Rediģēt šablona teksta stilus</a:t>
            </a:r>
          </a:p>
          <a:p>
            <a:pPr lvl="1"/>
            <a:r>
              <a:rPr lang="lv-LV"/>
              <a:t>Otrais līmenis</a:t>
            </a:r>
          </a:p>
          <a:p>
            <a:pPr lvl="2"/>
            <a:r>
              <a:rPr lang="lv-LV"/>
              <a:t>Trešais līmenis</a:t>
            </a:r>
          </a:p>
          <a:p>
            <a:pPr lvl="3"/>
            <a:r>
              <a:rPr lang="lv-LV"/>
              <a:t>Ceturtais līmenis</a:t>
            </a:r>
          </a:p>
          <a:p>
            <a:pPr lvl="4"/>
            <a:r>
              <a:rPr lang="lv-LV"/>
              <a:t>Piektais līmenis</a:t>
            </a:r>
          </a:p>
        </p:txBody>
      </p:sp>
      <p:sp>
        <p:nvSpPr>
          <p:cNvPr id="5" name="Datuma vietturis 4"/>
          <p:cNvSpPr>
            <a:spLocks noGrp="1"/>
          </p:cNvSpPr>
          <p:nvPr>
            <p:ph type="dt" sz="half" idx="10"/>
          </p:nvPr>
        </p:nvSpPr>
        <p:spPr/>
        <p:txBody>
          <a:bodyPr/>
          <a:lstStyle/>
          <a:p>
            <a:fld id="{A34062C1-4856-41CA-9905-A24459766A8B}" type="datetimeFigureOut">
              <a:rPr lang="lv-LV" smtClean="0"/>
              <a:t>2016.11.27.</a:t>
            </a:fld>
            <a:endParaRPr lang="lv-LV"/>
          </a:p>
        </p:txBody>
      </p:sp>
      <p:sp>
        <p:nvSpPr>
          <p:cNvPr id="6" name="Kājenes vietturis 5"/>
          <p:cNvSpPr>
            <a:spLocks noGrp="1"/>
          </p:cNvSpPr>
          <p:nvPr>
            <p:ph type="ftr" sz="quarter" idx="11"/>
          </p:nvPr>
        </p:nvSpPr>
        <p:spPr/>
        <p:txBody>
          <a:bodyPr/>
          <a:lstStyle/>
          <a:p>
            <a:endParaRPr lang="lv-LV"/>
          </a:p>
        </p:txBody>
      </p:sp>
      <p:sp>
        <p:nvSpPr>
          <p:cNvPr id="7" name="Slaida numura vietturis 6"/>
          <p:cNvSpPr>
            <a:spLocks noGrp="1"/>
          </p:cNvSpPr>
          <p:nvPr>
            <p:ph type="sldNum" sz="quarter" idx="12"/>
          </p:nvPr>
        </p:nvSpPr>
        <p:spPr/>
        <p:txBody>
          <a:bodyPr/>
          <a:lstStyle/>
          <a:p>
            <a:fld id="{FA911CBF-57E7-4524-AC81-8ECAF16E5CD6}" type="slidenum">
              <a:rPr lang="lv-LV" smtClean="0"/>
              <a:t>‹#›</a:t>
            </a:fld>
            <a:endParaRPr lang="lv-LV"/>
          </a:p>
        </p:txBody>
      </p:sp>
    </p:spTree>
    <p:extLst>
      <p:ext uri="{BB962C8B-B14F-4D97-AF65-F5344CB8AC3E}">
        <p14:creationId xmlns:p14="http://schemas.microsoft.com/office/powerpoint/2010/main" val="1493906607"/>
      </p:ext>
    </p:extLst>
  </p:cSld>
  <p:clrMapOvr>
    <a:masterClrMapping/>
  </p:clrMapOvr>
  <mc:AlternateContent xmlns:mc="http://schemas.openxmlformats.org/markup-compatibility/2006" xmlns:p14="http://schemas.microsoft.com/office/powerpoint/2010/main">
    <mc:Choice Requires="p14">
      <p:transition spd="slow" p14:dur="1250">
        <p:fade/>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Salīdzinājums">
    <p:spTree>
      <p:nvGrpSpPr>
        <p:cNvPr id="1" name=""/>
        <p:cNvGrpSpPr/>
        <p:nvPr/>
      </p:nvGrpSpPr>
      <p:grpSpPr>
        <a:xfrm>
          <a:off x="0" y="0"/>
          <a:ext cx="0" cy="0"/>
          <a:chOff x="0" y="0"/>
          <a:chExt cx="0" cy="0"/>
        </a:xfrm>
      </p:grpSpPr>
      <p:sp>
        <p:nvSpPr>
          <p:cNvPr id="2" name="Virsraksts 1"/>
          <p:cNvSpPr>
            <a:spLocks noGrp="1"/>
          </p:cNvSpPr>
          <p:nvPr>
            <p:ph type="title"/>
          </p:nvPr>
        </p:nvSpPr>
        <p:spPr>
          <a:xfrm>
            <a:off x="839788" y="365125"/>
            <a:ext cx="10515600" cy="1325563"/>
          </a:xfrm>
        </p:spPr>
        <p:txBody>
          <a:bodyPr/>
          <a:lstStyle/>
          <a:p>
            <a:r>
              <a:rPr lang="lv-LV"/>
              <a:t>Rediģēt šablona virsraksta stilu</a:t>
            </a:r>
          </a:p>
        </p:txBody>
      </p:sp>
      <p:sp>
        <p:nvSpPr>
          <p:cNvPr id="3" name="Teksta vietturis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lv-LV"/>
              <a:t>Rediģēt šablona teksta stilus</a:t>
            </a:r>
          </a:p>
        </p:txBody>
      </p:sp>
      <p:sp>
        <p:nvSpPr>
          <p:cNvPr id="4" name="Satura vietturis 3"/>
          <p:cNvSpPr>
            <a:spLocks noGrp="1"/>
          </p:cNvSpPr>
          <p:nvPr>
            <p:ph sz="half" idx="2"/>
          </p:nvPr>
        </p:nvSpPr>
        <p:spPr>
          <a:xfrm>
            <a:off x="839788" y="2505075"/>
            <a:ext cx="5157787" cy="3684588"/>
          </a:xfrm>
        </p:spPr>
        <p:txBody>
          <a:bodyPr/>
          <a:lstStyle/>
          <a:p>
            <a:pPr lvl="0"/>
            <a:r>
              <a:rPr lang="lv-LV"/>
              <a:t>Rediģēt šablona teksta stilus</a:t>
            </a:r>
          </a:p>
          <a:p>
            <a:pPr lvl="1"/>
            <a:r>
              <a:rPr lang="lv-LV"/>
              <a:t>Otrais līmenis</a:t>
            </a:r>
          </a:p>
          <a:p>
            <a:pPr lvl="2"/>
            <a:r>
              <a:rPr lang="lv-LV"/>
              <a:t>Trešais līmenis</a:t>
            </a:r>
          </a:p>
          <a:p>
            <a:pPr lvl="3"/>
            <a:r>
              <a:rPr lang="lv-LV"/>
              <a:t>Ceturtais līmenis</a:t>
            </a:r>
          </a:p>
          <a:p>
            <a:pPr lvl="4"/>
            <a:r>
              <a:rPr lang="lv-LV"/>
              <a:t>Piektais līmenis</a:t>
            </a:r>
          </a:p>
        </p:txBody>
      </p:sp>
      <p:sp>
        <p:nvSpPr>
          <p:cNvPr id="5" name="Teksta vietturis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lv-LV"/>
              <a:t>Rediģēt šablona teksta stilus</a:t>
            </a:r>
          </a:p>
        </p:txBody>
      </p:sp>
      <p:sp>
        <p:nvSpPr>
          <p:cNvPr id="6" name="Satura vietturis 5"/>
          <p:cNvSpPr>
            <a:spLocks noGrp="1"/>
          </p:cNvSpPr>
          <p:nvPr>
            <p:ph sz="quarter" idx="4"/>
          </p:nvPr>
        </p:nvSpPr>
        <p:spPr>
          <a:xfrm>
            <a:off x="6172200" y="2505075"/>
            <a:ext cx="5183188" cy="3684588"/>
          </a:xfrm>
        </p:spPr>
        <p:txBody>
          <a:bodyPr/>
          <a:lstStyle/>
          <a:p>
            <a:pPr lvl="0"/>
            <a:r>
              <a:rPr lang="lv-LV"/>
              <a:t>Rediģēt šablona teksta stilus</a:t>
            </a:r>
          </a:p>
          <a:p>
            <a:pPr lvl="1"/>
            <a:r>
              <a:rPr lang="lv-LV"/>
              <a:t>Otrais līmenis</a:t>
            </a:r>
          </a:p>
          <a:p>
            <a:pPr lvl="2"/>
            <a:r>
              <a:rPr lang="lv-LV"/>
              <a:t>Trešais līmenis</a:t>
            </a:r>
          </a:p>
          <a:p>
            <a:pPr lvl="3"/>
            <a:r>
              <a:rPr lang="lv-LV"/>
              <a:t>Ceturtais līmenis</a:t>
            </a:r>
          </a:p>
          <a:p>
            <a:pPr lvl="4"/>
            <a:r>
              <a:rPr lang="lv-LV"/>
              <a:t>Piektais līmenis</a:t>
            </a:r>
          </a:p>
        </p:txBody>
      </p:sp>
      <p:sp>
        <p:nvSpPr>
          <p:cNvPr id="7" name="Datuma vietturis 6"/>
          <p:cNvSpPr>
            <a:spLocks noGrp="1"/>
          </p:cNvSpPr>
          <p:nvPr>
            <p:ph type="dt" sz="half" idx="10"/>
          </p:nvPr>
        </p:nvSpPr>
        <p:spPr/>
        <p:txBody>
          <a:bodyPr/>
          <a:lstStyle/>
          <a:p>
            <a:fld id="{A34062C1-4856-41CA-9905-A24459766A8B}" type="datetimeFigureOut">
              <a:rPr lang="lv-LV" smtClean="0"/>
              <a:t>2016.11.27.</a:t>
            </a:fld>
            <a:endParaRPr lang="lv-LV"/>
          </a:p>
        </p:txBody>
      </p:sp>
      <p:sp>
        <p:nvSpPr>
          <p:cNvPr id="8" name="Kājenes vietturis 7"/>
          <p:cNvSpPr>
            <a:spLocks noGrp="1"/>
          </p:cNvSpPr>
          <p:nvPr>
            <p:ph type="ftr" sz="quarter" idx="11"/>
          </p:nvPr>
        </p:nvSpPr>
        <p:spPr/>
        <p:txBody>
          <a:bodyPr/>
          <a:lstStyle/>
          <a:p>
            <a:endParaRPr lang="lv-LV"/>
          </a:p>
        </p:txBody>
      </p:sp>
      <p:sp>
        <p:nvSpPr>
          <p:cNvPr id="9" name="Slaida numura vietturis 8"/>
          <p:cNvSpPr>
            <a:spLocks noGrp="1"/>
          </p:cNvSpPr>
          <p:nvPr>
            <p:ph type="sldNum" sz="quarter" idx="12"/>
          </p:nvPr>
        </p:nvSpPr>
        <p:spPr/>
        <p:txBody>
          <a:bodyPr/>
          <a:lstStyle/>
          <a:p>
            <a:fld id="{FA911CBF-57E7-4524-AC81-8ECAF16E5CD6}" type="slidenum">
              <a:rPr lang="lv-LV" smtClean="0"/>
              <a:t>‹#›</a:t>
            </a:fld>
            <a:endParaRPr lang="lv-LV"/>
          </a:p>
        </p:txBody>
      </p:sp>
    </p:spTree>
    <p:extLst>
      <p:ext uri="{BB962C8B-B14F-4D97-AF65-F5344CB8AC3E}">
        <p14:creationId xmlns:p14="http://schemas.microsoft.com/office/powerpoint/2010/main" val="3443430475"/>
      </p:ext>
    </p:extLst>
  </p:cSld>
  <p:clrMapOvr>
    <a:masterClrMapping/>
  </p:clrMapOvr>
  <mc:AlternateContent xmlns:mc="http://schemas.openxmlformats.org/markup-compatibility/2006" xmlns:p14="http://schemas.microsoft.com/office/powerpoint/2010/main">
    <mc:Choice Requires="p14">
      <p:transition spd="slow" p14:dur="1250">
        <p:fade/>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kai virsraksts">
    <p:spTree>
      <p:nvGrpSpPr>
        <p:cNvPr id="1" name=""/>
        <p:cNvGrpSpPr/>
        <p:nvPr/>
      </p:nvGrpSpPr>
      <p:grpSpPr>
        <a:xfrm>
          <a:off x="0" y="0"/>
          <a:ext cx="0" cy="0"/>
          <a:chOff x="0" y="0"/>
          <a:chExt cx="0" cy="0"/>
        </a:xfrm>
      </p:grpSpPr>
      <p:sp>
        <p:nvSpPr>
          <p:cNvPr id="2" name="Virsraksts 1"/>
          <p:cNvSpPr>
            <a:spLocks noGrp="1"/>
          </p:cNvSpPr>
          <p:nvPr>
            <p:ph type="title"/>
          </p:nvPr>
        </p:nvSpPr>
        <p:spPr/>
        <p:txBody>
          <a:bodyPr/>
          <a:lstStyle/>
          <a:p>
            <a:r>
              <a:rPr lang="lv-LV"/>
              <a:t>Rediģēt šablona virsraksta stilu</a:t>
            </a:r>
          </a:p>
        </p:txBody>
      </p:sp>
      <p:sp>
        <p:nvSpPr>
          <p:cNvPr id="3" name="Datuma vietturis 2"/>
          <p:cNvSpPr>
            <a:spLocks noGrp="1"/>
          </p:cNvSpPr>
          <p:nvPr>
            <p:ph type="dt" sz="half" idx="10"/>
          </p:nvPr>
        </p:nvSpPr>
        <p:spPr/>
        <p:txBody>
          <a:bodyPr/>
          <a:lstStyle/>
          <a:p>
            <a:fld id="{A34062C1-4856-41CA-9905-A24459766A8B}" type="datetimeFigureOut">
              <a:rPr lang="lv-LV" smtClean="0"/>
              <a:t>2016.11.27.</a:t>
            </a:fld>
            <a:endParaRPr lang="lv-LV"/>
          </a:p>
        </p:txBody>
      </p:sp>
      <p:sp>
        <p:nvSpPr>
          <p:cNvPr id="4" name="Kājenes vietturis 3"/>
          <p:cNvSpPr>
            <a:spLocks noGrp="1"/>
          </p:cNvSpPr>
          <p:nvPr>
            <p:ph type="ftr" sz="quarter" idx="11"/>
          </p:nvPr>
        </p:nvSpPr>
        <p:spPr/>
        <p:txBody>
          <a:bodyPr/>
          <a:lstStyle/>
          <a:p>
            <a:endParaRPr lang="lv-LV"/>
          </a:p>
        </p:txBody>
      </p:sp>
      <p:sp>
        <p:nvSpPr>
          <p:cNvPr id="5" name="Slaida numura vietturis 4"/>
          <p:cNvSpPr>
            <a:spLocks noGrp="1"/>
          </p:cNvSpPr>
          <p:nvPr>
            <p:ph type="sldNum" sz="quarter" idx="12"/>
          </p:nvPr>
        </p:nvSpPr>
        <p:spPr/>
        <p:txBody>
          <a:bodyPr/>
          <a:lstStyle/>
          <a:p>
            <a:fld id="{FA911CBF-57E7-4524-AC81-8ECAF16E5CD6}" type="slidenum">
              <a:rPr lang="lv-LV" smtClean="0"/>
              <a:t>‹#›</a:t>
            </a:fld>
            <a:endParaRPr lang="lv-LV"/>
          </a:p>
        </p:txBody>
      </p:sp>
    </p:spTree>
    <p:extLst>
      <p:ext uri="{BB962C8B-B14F-4D97-AF65-F5344CB8AC3E}">
        <p14:creationId xmlns:p14="http://schemas.microsoft.com/office/powerpoint/2010/main" val="1260204766"/>
      </p:ext>
    </p:extLst>
  </p:cSld>
  <p:clrMapOvr>
    <a:masterClrMapping/>
  </p:clrMapOvr>
  <mc:AlternateContent xmlns:mc="http://schemas.openxmlformats.org/markup-compatibility/2006" xmlns:p14="http://schemas.microsoft.com/office/powerpoint/2010/main">
    <mc:Choice Requires="p14">
      <p:transition spd="slow" p14:dur="1250">
        <p:fade/>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ukšs">
    <p:spTree>
      <p:nvGrpSpPr>
        <p:cNvPr id="1" name=""/>
        <p:cNvGrpSpPr/>
        <p:nvPr/>
      </p:nvGrpSpPr>
      <p:grpSpPr>
        <a:xfrm>
          <a:off x="0" y="0"/>
          <a:ext cx="0" cy="0"/>
          <a:chOff x="0" y="0"/>
          <a:chExt cx="0" cy="0"/>
        </a:xfrm>
      </p:grpSpPr>
      <p:sp>
        <p:nvSpPr>
          <p:cNvPr id="2" name="Datuma vietturis 1"/>
          <p:cNvSpPr>
            <a:spLocks noGrp="1"/>
          </p:cNvSpPr>
          <p:nvPr>
            <p:ph type="dt" sz="half" idx="10"/>
          </p:nvPr>
        </p:nvSpPr>
        <p:spPr/>
        <p:txBody>
          <a:bodyPr/>
          <a:lstStyle/>
          <a:p>
            <a:fld id="{A34062C1-4856-41CA-9905-A24459766A8B}" type="datetimeFigureOut">
              <a:rPr lang="lv-LV" smtClean="0"/>
              <a:t>2016.11.27.</a:t>
            </a:fld>
            <a:endParaRPr lang="lv-LV"/>
          </a:p>
        </p:txBody>
      </p:sp>
      <p:sp>
        <p:nvSpPr>
          <p:cNvPr id="3" name="Kājenes vietturis 2"/>
          <p:cNvSpPr>
            <a:spLocks noGrp="1"/>
          </p:cNvSpPr>
          <p:nvPr>
            <p:ph type="ftr" sz="quarter" idx="11"/>
          </p:nvPr>
        </p:nvSpPr>
        <p:spPr/>
        <p:txBody>
          <a:bodyPr/>
          <a:lstStyle/>
          <a:p>
            <a:endParaRPr lang="lv-LV"/>
          </a:p>
        </p:txBody>
      </p:sp>
      <p:sp>
        <p:nvSpPr>
          <p:cNvPr id="4" name="Slaida numura vietturis 3"/>
          <p:cNvSpPr>
            <a:spLocks noGrp="1"/>
          </p:cNvSpPr>
          <p:nvPr>
            <p:ph type="sldNum" sz="quarter" idx="12"/>
          </p:nvPr>
        </p:nvSpPr>
        <p:spPr/>
        <p:txBody>
          <a:bodyPr/>
          <a:lstStyle/>
          <a:p>
            <a:fld id="{FA911CBF-57E7-4524-AC81-8ECAF16E5CD6}" type="slidenum">
              <a:rPr lang="lv-LV" smtClean="0"/>
              <a:t>‹#›</a:t>
            </a:fld>
            <a:endParaRPr lang="lv-LV"/>
          </a:p>
        </p:txBody>
      </p:sp>
    </p:spTree>
    <p:extLst>
      <p:ext uri="{BB962C8B-B14F-4D97-AF65-F5344CB8AC3E}">
        <p14:creationId xmlns:p14="http://schemas.microsoft.com/office/powerpoint/2010/main" val="88584043"/>
      </p:ext>
    </p:extLst>
  </p:cSld>
  <p:clrMapOvr>
    <a:masterClrMapping/>
  </p:clrMapOvr>
  <mc:AlternateContent xmlns:mc="http://schemas.openxmlformats.org/markup-compatibility/2006" xmlns:p14="http://schemas.microsoft.com/office/powerpoint/2010/main">
    <mc:Choice Requires="p14">
      <p:transition spd="slow" p14:dur="1250">
        <p:fade/>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Saturs ar parakstu">
    <p:spTree>
      <p:nvGrpSpPr>
        <p:cNvPr id="1" name=""/>
        <p:cNvGrpSpPr/>
        <p:nvPr/>
      </p:nvGrpSpPr>
      <p:grpSpPr>
        <a:xfrm>
          <a:off x="0" y="0"/>
          <a:ext cx="0" cy="0"/>
          <a:chOff x="0" y="0"/>
          <a:chExt cx="0" cy="0"/>
        </a:xfrm>
      </p:grpSpPr>
      <p:sp>
        <p:nvSpPr>
          <p:cNvPr id="2" name="Virsraksts 1"/>
          <p:cNvSpPr>
            <a:spLocks noGrp="1"/>
          </p:cNvSpPr>
          <p:nvPr>
            <p:ph type="title"/>
          </p:nvPr>
        </p:nvSpPr>
        <p:spPr>
          <a:xfrm>
            <a:off x="839788" y="457200"/>
            <a:ext cx="3932237" cy="1600200"/>
          </a:xfrm>
        </p:spPr>
        <p:txBody>
          <a:bodyPr anchor="b"/>
          <a:lstStyle>
            <a:lvl1pPr>
              <a:defRPr sz="3200"/>
            </a:lvl1pPr>
          </a:lstStyle>
          <a:p>
            <a:r>
              <a:rPr lang="lv-LV"/>
              <a:t>Rediģēt šablona virsraksta stilu</a:t>
            </a:r>
          </a:p>
        </p:txBody>
      </p:sp>
      <p:sp>
        <p:nvSpPr>
          <p:cNvPr id="3" name="Satura vietturis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lv-LV"/>
              <a:t>Rediģēt šablona teksta stilus</a:t>
            </a:r>
          </a:p>
          <a:p>
            <a:pPr lvl="1"/>
            <a:r>
              <a:rPr lang="lv-LV"/>
              <a:t>Otrais līmenis</a:t>
            </a:r>
          </a:p>
          <a:p>
            <a:pPr lvl="2"/>
            <a:r>
              <a:rPr lang="lv-LV"/>
              <a:t>Trešais līmenis</a:t>
            </a:r>
          </a:p>
          <a:p>
            <a:pPr lvl="3"/>
            <a:r>
              <a:rPr lang="lv-LV"/>
              <a:t>Ceturtais līmenis</a:t>
            </a:r>
          </a:p>
          <a:p>
            <a:pPr lvl="4"/>
            <a:r>
              <a:rPr lang="lv-LV"/>
              <a:t>Piektais līmenis</a:t>
            </a:r>
          </a:p>
        </p:txBody>
      </p:sp>
      <p:sp>
        <p:nvSpPr>
          <p:cNvPr id="4" name="Teksta vietturis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lv-LV"/>
              <a:t>Rediģēt šablona teksta stilus</a:t>
            </a:r>
          </a:p>
        </p:txBody>
      </p:sp>
      <p:sp>
        <p:nvSpPr>
          <p:cNvPr id="5" name="Datuma vietturis 4"/>
          <p:cNvSpPr>
            <a:spLocks noGrp="1"/>
          </p:cNvSpPr>
          <p:nvPr>
            <p:ph type="dt" sz="half" idx="10"/>
          </p:nvPr>
        </p:nvSpPr>
        <p:spPr/>
        <p:txBody>
          <a:bodyPr/>
          <a:lstStyle/>
          <a:p>
            <a:fld id="{A34062C1-4856-41CA-9905-A24459766A8B}" type="datetimeFigureOut">
              <a:rPr lang="lv-LV" smtClean="0"/>
              <a:t>2016.11.27.</a:t>
            </a:fld>
            <a:endParaRPr lang="lv-LV"/>
          </a:p>
        </p:txBody>
      </p:sp>
      <p:sp>
        <p:nvSpPr>
          <p:cNvPr id="6" name="Kājenes vietturis 5"/>
          <p:cNvSpPr>
            <a:spLocks noGrp="1"/>
          </p:cNvSpPr>
          <p:nvPr>
            <p:ph type="ftr" sz="quarter" idx="11"/>
          </p:nvPr>
        </p:nvSpPr>
        <p:spPr/>
        <p:txBody>
          <a:bodyPr/>
          <a:lstStyle/>
          <a:p>
            <a:endParaRPr lang="lv-LV"/>
          </a:p>
        </p:txBody>
      </p:sp>
      <p:sp>
        <p:nvSpPr>
          <p:cNvPr id="7" name="Slaida numura vietturis 6"/>
          <p:cNvSpPr>
            <a:spLocks noGrp="1"/>
          </p:cNvSpPr>
          <p:nvPr>
            <p:ph type="sldNum" sz="quarter" idx="12"/>
          </p:nvPr>
        </p:nvSpPr>
        <p:spPr/>
        <p:txBody>
          <a:bodyPr/>
          <a:lstStyle/>
          <a:p>
            <a:fld id="{FA911CBF-57E7-4524-AC81-8ECAF16E5CD6}" type="slidenum">
              <a:rPr lang="lv-LV" smtClean="0"/>
              <a:t>‹#›</a:t>
            </a:fld>
            <a:endParaRPr lang="lv-LV"/>
          </a:p>
        </p:txBody>
      </p:sp>
    </p:spTree>
    <p:extLst>
      <p:ext uri="{BB962C8B-B14F-4D97-AF65-F5344CB8AC3E}">
        <p14:creationId xmlns:p14="http://schemas.microsoft.com/office/powerpoint/2010/main" val="3739257259"/>
      </p:ext>
    </p:extLst>
  </p:cSld>
  <p:clrMapOvr>
    <a:masterClrMapping/>
  </p:clrMapOvr>
  <mc:AlternateContent xmlns:mc="http://schemas.openxmlformats.org/markup-compatibility/2006" xmlns:p14="http://schemas.microsoft.com/office/powerpoint/2010/main">
    <mc:Choice Requires="p14">
      <p:transition spd="slow" p14:dur="1250">
        <p:fade/>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ttēls ar parakstu">
    <p:spTree>
      <p:nvGrpSpPr>
        <p:cNvPr id="1" name=""/>
        <p:cNvGrpSpPr/>
        <p:nvPr/>
      </p:nvGrpSpPr>
      <p:grpSpPr>
        <a:xfrm>
          <a:off x="0" y="0"/>
          <a:ext cx="0" cy="0"/>
          <a:chOff x="0" y="0"/>
          <a:chExt cx="0" cy="0"/>
        </a:xfrm>
      </p:grpSpPr>
      <p:sp>
        <p:nvSpPr>
          <p:cNvPr id="2" name="Virsraksts 1"/>
          <p:cNvSpPr>
            <a:spLocks noGrp="1"/>
          </p:cNvSpPr>
          <p:nvPr>
            <p:ph type="title"/>
          </p:nvPr>
        </p:nvSpPr>
        <p:spPr>
          <a:xfrm>
            <a:off x="839788" y="457200"/>
            <a:ext cx="3932237" cy="1600200"/>
          </a:xfrm>
        </p:spPr>
        <p:txBody>
          <a:bodyPr anchor="b"/>
          <a:lstStyle>
            <a:lvl1pPr>
              <a:defRPr sz="3200"/>
            </a:lvl1pPr>
          </a:lstStyle>
          <a:p>
            <a:r>
              <a:rPr lang="lv-LV"/>
              <a:t>Rediģēt šablona virsraksta stilu</a:t>
            </a:r>
          </a:p>
        </p:txBody>
      </p:sp>
      <p:sp>
        <p:nvSpPr>
          <p:cNvPr id="3" name="Attēla vietturis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lv-LV"/>
          </a:p>
        </p:txBody>
      </p:sp>
      <p:sp>
        <p:nvSpPr>
          <p:cNvPr id="4" name="Teksta vietturis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lv-LV"/>
              <a:t>Rediģēt šablona teksta stilus</a:t>
            </a:r>
          </a:p>
        </p:txBody>
      </p:sp>
      <p:sp>
        <p:nvSpPr>
          <p:cNvPr id="5" name="Datuma vietturis 4"/>
          <p:cNvSpPr>
            <a:spLocks noGrp="1"/>
          </p:cNvSpPr>
          <p:nvPr>
            <p:ph type="dt" sz="half" idx="10"/>
          </p:nvPr>
        </p:nvSpPr>
        <p:spPr/>
        <p:txBody>
          <a:bodyPr/>
          <a:lstStyle/>
          <a:p>
            <a:fld id="{A34062C1-4856-41CA-9905-A24459766A8B}" type="datetimeFigureOut">
              <a:rPr lang="lv-LV" smtClean="0"/>
              <a:t>2016.11.27.</a:t>
            </a:fld>
            <a:endParaRPr lang="lv-LV"/>
          </a:p>
        </p:txBody>
      </p:sp>
      <p:sp>
        <p:nvSpPr>
          <p:cNvPr id="6" name="Kājenes vietturis 5"/>
          <p:cNvSpPr>
            <a:spLocks noGrp="1"/>
          </p:cNvSpPr>
          <p:nvPr>
            <p:ph type="ftr" sz="quarter" idx="11"/>
          </p:nvPr>
        </p:nvSpPr>
        <p:spPr/>
        <p:txBody>
          <a:bodyPr/>
          <a:lstStyle/>
          <a:p>
            <a:endParaRPr lang="lv-LV"/>
          </a:p>
        </p:txBody>
      </p:sp>
      <p:sp>
        <p:nvSpPr>
          <p:cNvPr id="7" name="Slaida numura vietturis 6"/>
          <p:cNvSpPr>
            <a:spLocks noGrp="1"/>
          </p:cNvSpPr>
          <p:nvPr>
            <p:ph type="sldNum" sz="quarter" idx="12"/>
          </p:nvPr>
        </p:nvSpPr>
        <p:spPr/>
        <p:txBody>
          <a:bodyPr/>
          <a:lstStyle/>
          <a:p>
            <a:fld id="{FA911CBF-57E7-4524-AC81-8ECAF16E5CD6}" type="slidenum">
              <a:rPr lang="lv-LV" smtClean="0"/>
              <a:t>‹#›</a:t>
            </a:fld>
            <a:endParaRPr lang="lv-LV"/>
          </a:p>
        </p:txBody>
      </p:sp>
    </p:spTree>
    <p:extLst>
      <p:ext uri="{BB962C8B-B14F-4D97-AF65-F5344CB8AC3E}">
        <p14:creationId xmlns:p14="http://schemas.microsoft.com/office/powerpoint/2010/main" val="1530286689"/>
      </p:ext>
    </p:extLst>
  </p:cSld>
  <p:clrMapOvr>
    <a:masterClrMapping/>
  </p:clrMapOvr>
  <mc:AlternateContent xmlns:mc="http://schemas.openxmlformats.org/markup-compatibility/2006" xmlns:p14="http://schemas.microsoft.com/office/powerpoint/2010/main">
    <mc:Choice Requires="p14">
      <p:transition spd="slow" p14:dur="1250">
        <p:fade/>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Virsraksta vietturis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lv-LV"/>
              <a:t>Rediģēt šablona virsraksta stilu</a:t>
            </a:r>
          </a:p>
        </p:txBody>
      </p:sp>
      <p:sp>
        <p:nvSpPr>
          <p:cNvPr id="3" name="Teksta vietturis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lv-LV"/>
              <a:t>Rediģēt šablona teksta stilus</a:t>
            </a:r>
          </a:p>
          <a:p>
            <a:pPr lvl="1"/>
            <a:r>
              <a:rPr lang="lv-LV"/>
              <a:t>Otrais līmenis</a:t>
            </a:r>
          </a:p>
          <a:p>
            <a:pPr lvl="2"/>
            <a:r>
              <a:rPr lang="lv-LV"/>
              <a:t>Trešais līmenis</a:t>
            </a:r>
          </a:p>
          <a:p>
            <a:pPr lvl="3"/>
            <a:r>
              <a:rPr lang="lv-LV"/>
              <a:t>Ceturtais līmenis</a:t>
            </a:r>
          </a:p>
          <a:p>
            <a:pPr lvl="4"/>
            <a:r>
              <a:rPr lang="lv-LV"/>
              <a:t>Piektais līmenis</a:t>
            </a:r>
          </a:p>
        </p:txBody>
      </p:sp>
      <p:sp>
        <p:nvSpPr>
          <p:cNvPr id="4" name="Datuma vietturis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34062C1-4856-41CA-9905-A24459766A8B}" type="datetimeFigureOut">
              <a:rPr lang="lv-LV" smtClean="0"/>
              <a:t>2016.11.27.</a:t>
            </a:fld>
            <a:endParaRPr lang="lv-LV"/>
          </a:p>
        </p:txBody>
      </p:sp>
      <p:sp>
        <p:nvSpPr>
          <p:cNvPr id="5" name="Kājenes vietturis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lv-LV"/>
          </a:p>
        </p:txBody>
      </p:sp>
      <p:sp>
        <p:nvSpPr>
          <p:cNvPr id="6" name="Slaida numura vietturis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A911CBF-57E7-4524-AC81-8ECAF16E5CD6}" type="slidenum">
              <a:rPr lang="lv-LV" smtClean="0"/>
              <a:t>‹#›</a:t>
            </a:fld>
            <a:endParaRPr lang="lv-LV"/>
          </a:p>
        </p:txBody>
      </p:sp>
    </p:spTree>
    <p:extLst>
      <p:ext uri="{BB962C8B-B14F-4D97-AF65-F5344CB8AC3E}">
        <p14:creationId xmlns:p14="http://schemas.microsoft.com/office/powerpoint/2010/main" val="266485720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slow" p14:dur="1250">
        <p:fade/>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lv-LV"/>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7.gif"/><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6.jpeg"/><Relationship Id="rId5" Type="http://schemas.openxmlformats.org/officeDocument/2006/relationships/image" Target="../media/image5.png"/><Relationship Id="rId4" Type="http://schemas.openxmlformats.org/officeDocument/2006/relationships/image" Target="../media/image4.gif"/></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7.gif"/><Relationship Id="rId4" Type="http://schemas.openxmlformats.org/officeDocument/2006/relationships/image" Target="../media/image6.jpeg"/></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Virsraksts 1"/>
          <p:cNvSpPr>
            <a:spLocks noGrp="1"/>
          </p:cNvSpPr>
          <p:nvPr>
            <p:ph type="title"/>
          </p:nvPr>
        </p:nvSpPr>
        <p:spPr>
          <a:xfrm>
            <a:off x="983032" y="753432"/>
            <a:ext cx="10225935" cy="2127554"/>
          </a:xfrm>
        </p:spPr>
        <p:txBody>
          <a:bodyPr>
            <a:noAutofit/>
          </a:bodyPr>
          <a:lstStyle/>
          <a:p>
            <a:pPr algn="ctr"/>
            <a:r>
              <a:rPr lang="lv-LV" b="1" spc="300" dirty="0"/>
              <a:t>Pētījums</a:t>
            </a:r>
            <a:br>
              <a:rPr lang="lv-LV" b="1" spc="300" dirty="0"/>
            </a:br>
            <a:r>
              <a:rPr lang="lv-LV" b="1" spc="300" dirty="0"/>
              <a:t>«LATVIJAS JAUNIEŠU IESAISTE UZŅĒMĒJDARBĪBĀ»</a:t>
            </a:r>
            <a:endParaRPr lang="lv-LV" spc="300" dirty="0"/>
          </a:p>
        </p:txBody>
      </p:sp>
      <p:pic>
        <p:nvPicPr>
          <p:cNvPr id="4" name="Attēls 3"/>
          <p:cNvPicPr>
            <a:picLocks noChangeAspect="1"/>
          </p:cNvPicPr>
          <p:nvPr/>
        </p:nvPicPr>
        <p:blipFill>
          <a:blip r:embed="rId3"/>
          <a:stretch>
            <a:fillRect/>
          </a:stretch>
        </p:blipFill>
        <p:spPr>
          <a:xfrm>
            <a:off x="3749371" y="4059115"/>
            <a:ext cx="4693256" cy="2103690"/>
          </a:xfrm>
          <a:prstGeom prst="rect">
            <a:avLst/>
          </a:prstGeom>
        </p:spPr>
      </p:pic>
    </p:spTree>
    <p:extLst>
      <p:ext uri="{BB962C8B-B14F-4D97-AF65-F5344CB8AC3E}">
        <p14:creationId xmlns:p14="http://schemas.microsoft.com/office/powerpoint/2010/main" val="3825789867"/>
      </p:ext>
    </p:extLst>
  </p:cSld>
  <p:clrMapOvr>
    <a:masterClrMapping/>
  </p:clrMapOvr>
  <mc:AlternateContent xmlns:mc="http://schemas.openxmlformats.org/markup-compatibility/2006" xmlns:p14="http://schemas.microsoft.com/office/powerpoint/2010/main">
    <mc:Choice Requires="p14">
      <p:transition spd="slow" p14:dur="1250">
        <p:fade/>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upa 4"/>
          <p:cNvGrpSpPr/>
          <p:nvPr/>
        </p:nvGrpSpPr>
        <p:grpSpPr>
          <a:xfrm>
            <a:off x="0" y="0"/>
            <a:ext cx="12192000" cy="6858000"/>
            <a:chOff x="0" y="0"/>
            <a:chExt cx="12192000" cy="6858000"/>
          </a:xfrm>
        </p:grpSpPr>
        <p:pic>
          <p:nvPicPr>
            <p:cNvPr id="6" name="Picture 2" descr="https://media.licdn.com/mpr/mpr/AAEAAQAAAAAAAAUMAAAAJGY1YjA3OTAyLWUzZjQtNDUwZi05ODg4LTVjYTI2ZDhmZTVjMA.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6907428" y="3970295"/>
              <a:ext cx="2730842" cy="461665"/>
            </a:xfrm>
            <a:prstGeom prst="rect">
              <a:avLst/>
            </a:prstGeom>
            <a:solidFill>
              <a:srgbClr val="865B35"/>
            </a:solidFill>
          </p:spPr>
          <p:txBody>
            <a:bodyPr wrap="square" rtlCol="0">
              <a:spAutoFit/>
            </a:bodyPr>
            <a:lstStyle/>
            <a:p>
              <a:pPr algn="ctr"/>
              <a:r>
                <a:rPr lang="lv-LV" sz="2400" b="1" dirty="0">
                  <a:solidFill>
                    <a:schemeClr val="bg1"/>
                  </a:solidFill>
                </a:rPr>
                <a:t>IESPĒJA</a:t>
              </a:r>
            </a:p>
          </p:txBody>
        </p:sp>
        <p:sp>
          <p:nvSpPr>
            <p:cNvPr id="8" name="TextBox 7"/>
            <p:cNvSpPr txBox="1"/>
            <p:nvPr/>
          </p:nvSpPr>
          <p:spPr>
            <a:xfrm rot="-60000">
              <a:off x="5686929" y="6219341"/>
              <a:ext cx="5458865" cy="523220"/>
            </a:xfrm>
            <a:prstGeom prst="rect">
              <a:avLst/>
            </a:prstGeom>
            <a:noFill/>
          </p:spPr>
          <p:txBody>
            <a:bodyPr wrap="square" rtlCol="0">
              <a:spAutoFit/>
            </a:bodyPr>
            <a:lstStyle/>
            <a:p>
              <a:r>
                <a:rPr lang="lv-LV" sz="2800" b="1" spc="300" dirty="0">
                  <a:solidFill>
                    <a:schemeClr val="bg1"/>
                  </a:solidFill>
                </a:rPr>
                <a:t>UZŅĒMĒJDARBĪBAS KULTŪRA</a:t>
              </a:r>
            </a:p>
          </p:txBody>
        </p:sp>
        <p:sp>
          <p:nvSpPr>
            <p:cNvPr id="9" name="TextBox 8"/>
            <p:cNvSpPr txBox="1"/>
            <p:nvPr/>
          </p:nvSpPr>
          <p:spPr>
            <a:xfrm rot="-60000">
              <a:off x="5146625" y="5696122"/>
              <a:ext cx="5458865" cy="523220"/>
            </a:xfrm>
            <a:prstGeom prst="rect">
              <a:avLst/>
            </a:prstGeom>
            <a:noFill/>
          </p:spPr>
          <p:txBody>
            <a:bodyPr wrap="square" rtlCol="0">
              <a:spAutoFit/>
            </a:bodyPr>
            <a:lstStyle/>
            <a:p>
              <a:r>
                <a:rPr lang="lv-LV" sz="2800" b="1" spc="300" dirty="0">
                  <a:solidFill>
                    <a:schemeClr val="bg1"/>
                  </a:solidFill>
                </a:rPr>
                <a:t>UZŅĒMĒJDARBĪBAS VIDE</a:t>
              </a:r>
            </a:p>
          </p:txBody>
        </p:sp>
        <p:sp>
          <p:nvSpPr>
            <p:cNvPr id="10" name="TextBox 9"/>
            <p:cNvSpPr txBox="1"/>
            <p:nvPr/>
          </p:nvSpPr>
          <p:spPr>
            <a:xfrm rot="20987626">
              <a:off x="1252153" y="3642575"/>
              <a:ext cx="2730842" cy="461665"/>
            </a:xfrm>
            <a:prstGeom prst="rect">
              <a:avLst/>
            </a:prstGeom>
            <a:solidFill>
              <a:srgbClr val="865B35"/>
            </a:solidFill>
          </p:spPr>
          <p:txBody>
            <a:bodyPr wrap="square" rtlCol="0">
              <a:spAutoFit/>
            </a:bodyPr>
            <a:lstStyle/>
            <a:p>
              <a:pPr algn="ctr"/>
              <a:r>
                <a:rPr lang="lv-LV" sz="2400" b="1" dirty="0">
                  <a:solidFill>
                    <a:schemeClr val="bg1"/>
                  </a:solidFill>
                </a:rPr>
                <a:t>NEPIECIEŠAMĪBA</a:t>
              </a:r>
            </a:p>
          </p:txBody>
        </p:sp>
      </p:grpSp>
      <p:grpSp>
        <p:nvGrpSpPr>
          <p:cNvPr id="3" name="Grupa 2"/>
          <p:cNvGrpSpPr/>
          <p:nvPr/>
        </p:nvGrpSpPr>
        <p:grpSpPr>
          <a:xfrm>
            <a:off x="0" y="-24714"/>
            <a:ext cx="12192000" cy="5673239"/>
            <a:chOff x="0" y="-24714"/>
            <a:chExt cx="12192000" cy="5673239"/>
          </a:xfrm>
        </p:grpSpPr>
        <p:sp>
          <p:nvSpPr>
            <p:cNvPr id="11" name="Taisnstūris 10"/>
            <p:cNvSpPr/>
            <p:nvPr/>
          </p:nvSpPr>
          <p:spPr>
            <a:xfrm>
              <a:off x="0" y="-24714"/>
              <a:ext cx="12192000" cy="5673239"/>
            </a:xfrm>
            <a:prstGeom prst="rect">
              <a:avLst/>
            </a:prstGeom>
            <a:solidFill>
              <a:schemeClr val="bg1">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a:solidFill>
                  <a:schemeClr val="bg1"/>
                </a:solidFill>
              </a:endParaRPr>
            </a:p>
          </p:txBody>
        </p:sp>
        <p:sp>
          <p:nvSpPr>
            <p:cNvPr id="12" name="TextBox 11"/>
            <p:cNvSpPr txBox="1"/>
            <p:nvPr/>
          </p:nvSpPr>
          <p:spPr>
            <a:xfrm>
              <a:off x="254000" y="166697"/>
              <a:ext cx="3228236" cy="400110"/>
            </a:xfrm>
            <a:prstGeom prst="rect">
              <a:avLst/>
            </a:prstGeom>
            <a:noFill/>
          </p:spPr>
          <p:txBody>
            <a:bodyPr wrap="square" rtlCol="0">
              <a:spAutoFit/>
            </a:bodyPr>
            <a:lstStyle/>
            <a:p>
              <a:pPr algn="ctr"/>
              <a:r>
                <a:rPr lang="lv-LV" sz="2000" b="1" dirty="0">
                  <a:solidFill>
                    <a:schemeClr val="tx1">
                      <a:lumMod val="65000"/>
                      <a:lumOff val="35000"/>
                    </a:schemeClr>
                  </a:solidFill>
                </a:rPr>
                <a:t>UZŅĒMĒJA TĒLS SABIEDRĪBĀ</a:t>
              </a:r>
              <a:endParaRPr lang="lv-LV" sz="2000" dirty="0">
                <a:solidFill>
                  <a:schemeClr val="tx1">
                    <a:lumMod val="65000"/>
                    <a:lumOff val="35000"/>
                  </a:schemeClr>
                </a:solidFill>
              </a:endParaRPr>
            </a:p>
          </p:txBody>
        </p:sp>
        <p:sp>
          <p:nvSpPr>
            <p:cNvPr id="19" name="TextBox 18"/>
            <p:cNvSpPr txBox="1"/>
            <p:nvPr/>
          </p:nvSpPr>
          <p:spPr>
            <a:xfrm>
              <a:off x="4315256" y="166697"/>
              <a:ext cx="3228236" cy="400110"/>
            </a:xfrm>
            <a:prstGeom prst="rect">
              <a:avLst/>
            </a:prstGeom>
            <a:noFill/>
          </p:spPr>
          <p:txBody>
            <a:bodyPr wrap="square" rtlCol="0">
              <a:spAutoFit/>
            </a:bodyPr>
            <a:lstStyle/>
            <a:p>
              <a:pPr algn="ctr"/>
              <a:r>
                <a:rPr lang="lv-LV" sz="2000" b="1" dirty="0">
                  <a:solidFill>
                    <a:schemeClr val="tx1">
                      <a:lumMod val="65000"/>
                      <a:lumOff val="35000"/>
                    </a:schemeClr>
                  </a:solidFill>
                </a:rPr>
                <a:t>UZŅĒMĒJDARBĪBAS RISKI</a:t>
              </a:r>
              <a:endParaRPr lang="lv-LV" sz="2000" dirty="0">
                <a:solidFill>
                  <a:schemeClr val="tx1">
                    <a:lumMod val="65000"/>
                    <a:lumOff val="35000"/>
                  </a:schemeClr>
                </a:solidFill>
              </a:endParaRPr>
            </a:p>
          </p:txBody>
        </p:sp>
        <p:sp>
          <p:nvSpPr>
            <p:cNvPr id="26" name="TextBox 25"/>
            <p:cNvSpPr txBox="1"/>
            <p:nvPr/>
          </p:nvSpPr>
          <p:spPr>
            <a:xfrm>
              <a:off x="8483600" y="166697"/>
              <a:ext cx="3228236" cy="400110"/>
            </a:xfrm>
            <a:prstGeom prst="rect">
              <a:avLst/>
            </a:prstGeom>
            <a:noFill/>
          </p:spPr>
          <p:txBody>
            <a:bodyPr wrap="square" rtlCol="0">
              <a:spAutoFit/>
            </a:bodyPr>
            <a:lstStyle/>
            <a:p>
              <a:pPr algn="ctr"/>
              <a:r>
                <a:rPr lang="lv-LV" sz="2000" b="1" dirty="0">
                  <a:solidFill>
                    <a:schemeClr val="tx1">
                      <a:lumMod val="65000"/>
                      <a:lumOff val="35000"/>
                    </a:schemeClr>
                  </a:solidFill>
                </a:rPr>
                <a:t>UZŅĒMĒJSPĒJAS</a:t>
              </a:r>
              <a:endParaRPr lang="lv-LV" sz="2000" dirty="0">
                <a:solidFill>
                  <a:schemeClr val="tx1">
                    <a:lumMod val="65000"/>
                    <a:lumOff val="35000"/>
                  </a:schemeClr>
                </a:solidFill>
              </a:endParaRPr>
            </a:p>
          </p:txBody>
        </p:sp>
      </p:grpSp>
      <p:grpSp>
        <p:nvGrpSpPr>
          <p:cNvPr id="4" name="Grupa 3"/>
          <p:cNvGrpSpPr/>
          <p:nvPr/>
        </p:nvGrpSpPr>
        <p:grpSpPr>
          <a:xfrm>
            <a:off x="34768" y="733504"/>
            <a:ext cx="3569560" cy="4027476"/>
            <a:chOff x="34768" y="733504"/>
            <a:chExt cx="3569560" cy="4027476"/>
          </a:xfrm>
        </p:grpSpPr>
        <p:sp>
          <p:nvSpPr>
            <p:cNvPr id="13" name="TextBox 12"/>
            <p:cNvSpPr txBox="1"/>
            <p:nvPr/>
          </p:nvSpPr>
          <p:spPr>
            <a:xfrm>
              <a:off x="2393368" y="946368"/>
              <a:ext cx="1210960" cy="707886"/>
            </a:xfrm>
            <a:prstGeom prst="rect">
              <a:avLst/>
            </a:prstGeom>
            <a:noFill/>
          </p:spPr>
          <p:txBody>
            <a:bodyPr wrap="square" rtlCol="0">
              <a:spAutoFit/>
            </a:bodyPr>
            <a:lstStyle/>
            <a:p>
              <a:pPr algn="ctr"/>
              <a:r>
                <a:rPr lang="lv-LV" sz="4000" b="1" dirty="0">
                  <a:solidFill>
                    <a:srgbClr val="990000"/>
                  </a:solidFill>
                </a:rPr>
                <a:t>80%</a:t>
              </a:r>
            </a:p>
          </p:txBody>
        </p:sp>
        <p:sp>
          <p:nvSpPr>
            <p:cNvPr id="14" name="TextBox 13"/>
            <p:cNvSpPr txBox="1"/>
            <p:nvPr/>
          </p:nvSpPr>
          <p:spPr>
            <a:xfrm>
              <a:off x="34768" y="733504"/>
              <a:ext cx="2396178" cy="1107996"/>
            </a:xfrm>
            <a:prstGeom prst="rect">
              <a:avLst/>
            </a:prstGeom>
            <a:noFill/>
          </p:spPr>
          <p:txBody>
            <a:bodyPr wrap="square" rtlCol="0">
              <a:spAutoFit/>
            </a:bodyPr>
            <a:lstStyle/>
            <a:p>
              <a:pPr algn="r"/>
              <a:r>
                <a:rPr lang="lv-LV" sz="2200" dirty="0">
                  <a:solidFill>
                    <a:schemeClr val="tx1">
                      <a:lumMod val="75000"/>
                      <a:lumOff val="25000"/>
                    </a:schemeClr>
                  </a:solidFill>
                </a:rPr>
                <a:t>Uzņēmēji savā labā izmanto citu cilvēku darbu</a:t>
              </a:r>
            </a:p>
          </p:txBody>
        </p:sp>
        <p:sp>
          <p:nvSpPr>
            <p:cNvPr id="15" name="TextBox 14"/>
            <p:cNvSpPr txBox="1"/>
            <p:nvPr/>
          </p:nvSpPr>
          <p:spPr>
            <a:xfrm>
              <a:off x="2393368" y="2224022"/>
              <a:ext cx="1210960" cy="707886"/>
            </a:xfrm>
            <a:prstGeom prst="rect">
              <a:avLst/>
            </a:prstGeom>
            <a:noFill/>
          </p:spPr>
          <p:txBody>
            <a:bodyPr wrap="square" rtlCol="0">
              <a:spAutoFit/>
            </a:bodyPr>
            <a:lstStyle/>
            <a:p>
              <a:pPr algn="ctr"/>
              <a:r>
                <a:rPr lang="lv-LV" sz="4000" b="1" dirty="0">
                  <a:solidFill>
                    <a:srgbClr val="990000"/>
                  </a:solidFill>
                </a:rPr>
                <a:t>53%</a:t>
              </a:r>
            </a:p>
          </p:txBody>
        </p:sp>
        <p:sp>
          <p:nvSpPr>
            <p:cNvPr id="16" name="TextBox 15"/>
            <p:cNvSpPr txBox="1"/>
            <p:nvPr/>
          </p:nvSpPr>
          <p:spPr>
            <a:xfrm>
              <a:off x="34768" y="2011158"/>
              <a:ext cx="2396178" cy="1107996"/>
            </a:xfrm>
            <a:prstGeom prst="rect">
              <a:avLst/>
            </a:prstGeom>
            <a:noFill/>
          </p:spPr>
          <p:txBody>
            <a:bodyPr wrap="square" rtlCol="0">
              <a:spAutoFit/>
            </a:bodyPr>
            <a:lstStyle/>
            <a:p>
              <a:pPr algn="r"/>
              <a:r>
                <a:rPr lang="lv-LV" sz="2200" dirty="0">
                  <a:solidFill>
                    <a:schemeClr val="tx1">
                      <a:lumMod val="75000"/>
                      <a:lumOff val="25000"/>
                    </a:schemeClr>
                  </a:solidFill>
                </a:rPr>
                <a:t>Uzņēmēji domā tikai par savu labumu</a:t>
              </a:r>
            </a:p>
          </p:txBody>
        </p:sp>
        <p:sp>
          <p:nvSpPr>
            <p:cNvPr id="17" name="TextBox 16"/>
            <p:cNvSpPr txBox="1"/>
            <p:nvPr/>
          </p:nvSpPr>
          <p:spPr>
            <a:xfrm>
              <a:off x="2393368" y="3527294"/>
              <a:ext cx="1210960" cy="707886"/>
            </a:xfrm>
            <a:prstGeom prst="rect">
              <a:avLst/>
            </a:prstGeom>
            <a:noFill/>
          </p:spPr>
          <p:txBody>
            <a:bodyPr wrap="square" rtlCol="0">
              <a:spAutoFit/>
            </a:bodyPr>
            <a:lstStyle/>
            <a:p>
              <a:pPr algn="ctr"/>
              <a:r>
                <a:rPr lang="lv-LV" sz="4000" b="1" dirty="0">
                  <a:solidFill>
                    <a:srgbClr val="990000"/>
                  </a:solidFill>
                </a:rPr>
                <a:t>55%</a:t>
              </a:r>
            </a:p>
          </p:txBody>
        </p:sp>
        <p:sp>
          <p:nvSpPr>
            <p:cNvPr id="18" name="TextBox 17"/>
            <p:cNvSpPr txBox="1"/>
            <p:nvPr/>
          </p:nvSpPr>
          <p:spPr>
            <a:xfrm>
              <a:off x="34768" y="3314430"/>
              <a:ext cx="2396178" cy="1446550"/>
            </a:xfrm>
            <a:prstGeom prst="rect">
              <a:avLst/>
            </a:prstGeom>
            <a:noFill/>
          </p:spPr>
          <p:txBody>
            <a:bodyPr wrap="square" rtlCol="0">
              <a:spAutoFit/>
            </a:bodyPr>
            <a:lstStyle/>
            <a:p>
              <a:pPr algn="r"/>
              <a:r>
                <a:rPr lang="lv-LV" sz="2200" dirty="0">
                  <a:solidFill>
                    <a:schemeClr val="tx1">
                      <a:lumMod val="75000"/>
                      <a:lumOff val="25000"/>
                    </a:schemeClr>
                  </a:solidFill>
                </a:rPr>
                <a:t>Sekmīgam uzņēmējam ir augsts prestižs sabiedrībā</a:t>
              </a:r>
            </a:p>
          </p:txBody>
        </p:sp>
      </p:grpSp>
      <p:grpSp>
        <p:nvGrpSpPr>
          <p:cNvPr id="37" name="Grupa 36"/>
          <p:cNvGrpSpPr/>
          <p:nvPr/>
        </p:nvGrpSpPr>
        <p:grpSpPr>
          <a:xfrm>
            <a:off x="4096024" y="733504"/>
            <a:ext cx="3569560" cy="4742037"/>
            <a:chOff x="4096024" y="733504"/>
            <a:chExt cx="3569560" cy="4742037"/>
          </a:xfrm>
        </p:grpSpPr>
        <p:sp>
          <p:nvSpPr>
            <p:cNvPr id="20" name="TextBox 19"/>
            <p:cNvSpPr txBox="1"/>
            <p:nvPr/>
          </p:nvSpPr>
          <p:spPr>
            <a:xfrm>
              <a:off x="6454624" y="946368"/>
              <a:ext cx="1210960" cy="707886"/>
            </a:xfrm>
            <a:prstGeom prst="rect">
              <a:avLst/>
            </a:prstGeom>
            <a:noFill/>
          </p:spPr>
          <p:txBody>
            <a:bodyPr wrap="square" rtlCol="0">
              <a:spAutoFit/>
            </a:bodyPr>
            <a:lstStyle/>
            <a:p>
              <a:pPr algn="ctr"/>
              <a:r>
                <a:rPr lang="lv-LV" sz="4000" b="1" dirty="0">
                  <a:solidFill>
                    <a:srgbClr val="990000"/>
                  </a:solidFill>
                </a:rPr>
                <a:t>68%</a:t>
              </a:r>
            </a:p>
          </p:txBody>
        </p:sp>
        <p:sp>
          <p:nvSpPr>
            <p:cNvPr id="21" name="TextBox 20"/>
            <p:cNvSpPr txBox="1"/>
            <p:nvPr/>
          </p:nvSpPr>
          <p:spPr>
            <a:xfrm>
              <a:off x="4096024" y="733504"/>
              <a:ext cx="2396178" cy="1107996"/>
            </a:xfrm>
            <a:prstGeom prst="rect">
              <a:avLst/>
            </a:prstGeom>
            <a:noFill/>
          </p:spPr>
          <p:txBody>
            <a:bodyPr wrap="square" rtlCol="0">
              <a:spAutoFit/>
            </a:bodyPr>
            <a:lstStyle/>
            <a:p>
              <a:pPr algn="r"/>
              <a:r>
                <a:rPr lang="lv-LV" sz="2200" dirty="0">
                  <a:solidFill>
                    <a:schemeClr val="tx1">
                      <a:lumMod val="75000"/>
                      <a:lumOff val="25000"/>
                    </a:schemeClr>
                  </a:solidFill>
                </a:rPr>
                <a:t>Risks pazaudēt visu biznesā ieguldīto naudu</a:t>
              </a:r>
            </a:p>
          </p:txBody>
        </p:sp>
        <p:sp>
          <p:nvSpPr>
            <p:cNvPr id="22" name="TextBox 21"/>
            <p:cNvSpPr txBox="1"/>
            <p:nvPr/>
          </p:nvSpPr>
          <p:spPr>
            <a:xfrm>
              <a:off x="6454624" y="2224022"/>
              <a:ext cx="1210960" cy="707886"/>
            </a:xfrm>
            <a:prstGeom prst="rect">
              <a:avLst/>
            </a:prstGeom>
            <a:noFill/>
          </p:spPr>
          <p:txBody>
            <a:bodyPr wrap="square" rtlCol="0">
              <a:spAutoFit/>
            </a:bodyPr>
            <a:lstStyle/>
            <a:p>
              <a:pPr algn="ctr"/>
              <a:r>
                <a:rPr lang="lv-LV" sz="4000" b="1" dirty="0">
                  <a:solidFill>
                    <a:srgbClr val="990000"/>
                  </a:solidFill>
                </a:rPr>
                <a:t>56%</a:t>
              </a:r>
            </a:p>
          </p:txBody>
        </p:sp>
        <p:sp>
          <p:nvSpPr>
            <p:cNvPr id="23" name="TextBox 22"/>
            <p:cNvSpPr txBox="1"/>
            <p:nvPr/>
          </p:nvSpPr>
          <p:spPr>
            <a:xfrm>
              <a:off x="4096024" y="2011158"/>
              <a:ext cx="2396178" cy="1107996"/>
            </a:xfrm>
            <a:prstGeom prst="rect">
              <a:avLst/>
            </a:prstGeom>
            <a:noFill/>
          </p:spPr>
          <p:txBody>
            <a:bodyPr wrap="square" rtlCol="0">
              <a:spAutoFit/>
            </a:bodyPr>
            <a:lstStyle/>
            <a:p>
              <a:pPr algn="r"/>
              <a:r>
                <a:rPr lang="lv-LV" sz="2200" dirty="0">
                  <a:solidFill>
                    <a:schemeClr val="tx1">
                      <a:lumMod val="75000"/>
                      <a:lumOff val="25000"/>
                    </a:schemeClr>
                  </a:solidFill>
                </a:rPr>
                <a:t>Jārēķinās ar nemitīgu problēmu risināšanu</a:t>
              </a:r>
            </a:p>
          </p:txBody>
        </p:sp>
        <p:sp>
          <p:nvSpPr>
            <p:cNvPr id="24" name="TextBox 23"/>
            <p:cNvSpPr txBox="1"/>
            <p:nvPr/>
          </p:nvSpPr>
          <p:spPr>
            <a:xfrm>
              <a:off x="6454624" y="3527294"/>
              <a:ext cx="1210960" cy="707886"/>
            </a:xfrm>
            <a:prstGeom prst="rect">
              <a:avLst/>
            </a:prstGeom>
            <a:noFill/>
          </p:spPr>
          <p:txBody>
            <a:bodyPr wrap="square" rtlCol="0">
              <a:spAutoFit/>
            </a:bodyPr>
            <a:lstStyle/>
            <a:p>
              <a:pPr algn="ctr"/>
              <a:r>
                <a:rPr lang="lv-LV" sz="4000" b="1" dirty="0">
                  <a:solidFill>
                    <a:srgbClr val="990000"/>
                  </a:solidFill>
                </a:rPr>
                <a:t>54%</a:t>
              </a:r>
            </a:p>
          </p:txBody>
        </p:sp>
        <p:sp>
          <p:nvSpPr>
            <p:cNvPr id="25" name="TextBox 24"/>
            <p:cNvSpPr txBox="1"/>
            <p:nvPr/>
          </p:nvSpPr>
          <p:spPr>
            <a:xfrm>
              <a:off x="4096024" y="3314430"/>
              <a:ext cx="2396178" cy="1107996"/>
            </a:xfrm>
            <a:prstGeom prst="rect">
              <a:avLst/>
            </a:prstGeom>
            <a:noFill/>
          </p:spPr>
          <p:txBody>
            <a:bodyPr wrap="square" rtlCol="0">
              <a:spAutoFit/>
            </a:bodyPr>
            <a:lstStyle/>
            <a:p>
              <a:pPr algn="r"/>
              <a:r>
                <a:rPr lang="lv-LV" sz="2200" dirty="0">
                  <a:solidFill>
                    <a:schemeClr val="tx1">
                      <a:lumMod val="75000"/>
                      <a:lumOff val="25000"/>
                    </a:schemeClr>
                  </a:solidFill>
                </a:rPr>
                <a:t>Veiksmīgam biznesam LV tirgus par mazu</a:t>
              </a:r>
            </a:p>
          </p:txBody>
        </p:sp>
        <p:sp>
          <p:nvSpPr>
            <p:cNvPr id="33" name="TextBox 32"/>
            <p:cNvSpPr txBox="1"/>
            <p:nvPr/>
          </p:nvSpPr>
          <p:spPr>
            <a:xfrm>
              <a:off x="6454624" y="4736482"/>
              <a:ext cx="1210960" cy="707886"/>
            </a:xfrm>
            <a:prstGeom prst="rect">
              <a:avLst/>
            </a:prstGeom>
            <a:noFill/>
          </p:spPr>
          <p:txBody>
            <a:bodyPr wrap="square" rtlCol="0">
              <a:spAutoFit/>
            </a:bodyPr>
            <a:lstStyle/>
            <a:p>
              <a:pPr algn="ctr"/>
              <a:r>
                <a:rPr lang="lv-LV" sz="4000" b="1" dirty="0">
                  <a:solidFill>
                    <a:srgbClr val="990000"/>
                  </a:solidFill>
                </a:rPr>
                <a:t>45%</a:t>
              </a:r>
            </a:p>
          </p:txBody>
        </p:sp>
        <p:sp>
          <p:nvSpPr>
            <p:cNvPr id="34" name="TextBox 33"/>
            <p:cNvSpPr txBox="1"/>
            <p:nvPr/>
          </p:nvSpPr>
          <p:spPr>
            <a:xfrm>
              <a:off x="4096024" y="4706100"/>
              <a:ext cx="2396178" cy="769441"/>
            </a:xfrm>
            <a:prstGeom prst="rect">
              <a:avLst/>
            </a:prstGeom>
            <a:noFill/>
          </p:spPr>
          <p:txBody>
            <a:bodyPr wrap="square" rtlCol="0">
              <a:spAutoFit/>
            </a:bodyPr>
            <a:lstStyle/>
            <a:p>
              <a:pPr algn="r"/>
              <a:r>
                <a:rPr lang="lv-LV" sz="2200" dirty="0">
                  <a:solidFill>
                    <a:schemeClr val="tx1">
                      <a:lumMod val="75000"/>
                      <a:lumOff val="25000"/>
                    </a:schemeClr>
                  </a:solidFill>
                </a:rPr>
                <a:t>Bailes no neveiksmes</a:t>
              </a:r>
            </a:p>
          </p:txBody>
        </p:sp>
      </p:grpSp>
      <p:grpSp>
        <p:nvGrpSpPr>
          <p:cNvPr id="38" name="Grupa 37"/>
          <p:cNvGrpSpPr/>
          <p:nvPr/>
        </p:nvGrpSpPr>
        <p:grpSpPr>
          <a:xfrm>
            <a:off x="7894749" y="733504"/>
            <a:ext cx="3982226" cy="4898110"/>
            <a:chOff x="7894749" y="733504"/>
            <a:chExt cx="3982226" cy="4898110"/>
          </a:xfrm>
        </p:grpSpPr>
        <p:sp>
          <p:nvSpPr>
            <p:cNvPr id="27" name="TextBox 26"/>
            <p:cNvSpPr txBox="1"/>
            <p:nvPr/>
          </p:nvSpPr>
          <p:spPr>
            <a:xfrm>
              <a:off x="10622968" y="946368"/>
              <a:ext cx="1210960" cy="707886"/>
            </a:xfrm>
            <a:prstGeom prst="rect">
              <a:avLst/>
            </a:prstGeom>
            <a:noFill/>
          </p:spPr>
          <p:txBody>
            <a:bodyPr wrap="square" rtlCol="0">
              <a:spAutoFit/>
            </a:bodyPr>
            <a:lstStyle/>
            <a:p>
              <a:pPr algn="ctr"/>
              <a:r>
                <a:rPr lang="lv-LV" sz="4000" b="1" dirty="0">
                  <a:solidFill>
                    <a:srgbClr val="990000"/>
                  </a:solidFill>
                </a:rPr>
                <a:t>60%</a:t>
              </a:r>
            </a:p>
          </p:txBody>
        </p:sp>
        <p:sp>
          <p:nvSpPr>
            <p:cNvPr id="28" name="TextBox 27"/>
            <p:cNvSpPr txBox="1"/>
            <p:nvPr/>
          </p:nvSpPr>
          <p:spPr>
            <a:xfrm>
              <a:off x="7894749" y="733504"/>
              <a:ext cx="2765797" cy="1107996"/>
            </a:xfrm>
            <a:prstGeom prst="rect">
              <a:avLst/>
            </a:prstGeom>
            <a:noFill/>
          </p:spPr>
          <p:txBody>
            <a:bodyPr wrap="square" rtlCol="0">
              <a:spAutoFit/>
            </a:bodyPr>
            <a:lstStyle/>
            <a:p>
              <a:pPr algn="r"/>
              <a:r>
                <a:rPr lang="lv-LV" sz="2200" dirty="0">
                  <a:solidFill>
                    <a:schemeClr val="tx1">
                      <a:lumMod val="75000"/>
                      <a:lumOff val="25000"/>
                    </a:schemeClr>
                  </a:solidFill>
                </a:rPr>
                <a:t>Man nepiemīt nepieciešamās biznesa vadības prasmes</a:t>
              </a:r>
            </a:p>
          </p:txBody>
        </p:sp>
        <p:sp>
          <p:nvSpPr>
            <p:cNvPr id="29" name="TextBox 28"/>
            <p:cNvSpPr txBox="1"/>
            <p:nvPr/>
          </p:nvSpPr>
          <p:spPr>
            <a:xfrm>
              <a:off x="10653142" y="3536084"/>
              <a:ext cx="1210960" cy="707886"/>
            </a:xfrm>
            <a:prstGeom prst="rect">
              <a:avLst/>
            </a:prstGeom>
            <a:noFill/>
          </p:spPr>
          <p:txBody>
            <a:bodyPr wrap="square" rtlCol="0">
              <a:spAutoFit/>
            </a:bodyPr>
            <a:lstStyle/>
            <a:p>
              <a:pPr algn="ctr"/>
              <a:r>
                <a:rPr lang="lv-LV" sz="4000" b="1" dirty="0">
                  <a:solidFill>
                    <a:srgbClr val="990000"/>
                  </a:solidFill>
                </a:rPr>
                <a:t>35%</a:t>
              </a:r>
            </a:p>
          </p:txBody>
        </p:sp>
        <p:sp>
          <p:nvSpPr>
            <p:cNvPr id="30" name="TextBox 29"/>
            <p:cNvSpPr txBox="1"/>
            <p:nvPr/>
          </p:nvSpPr>
          <p:spPr>
            <a:xfrm>
              <a:off x="8294542" y="3503526"/>
              <a:ext cx="2396178" cy="769441"/>
            </a:xfrm>
            <a:prstGeom prst="rect">
              <a:avLst/>
            </a:prstGeom>
            <a:noFill/>
          </p:spPr>
          <p:txBody>
            <a:bodyPr wrap="square" rtlCol="0">
              <a:spAutoFit/>
            </a:bodyPr>
            <a:lstStyle/>
            <a:p>
              <a:pPr algn="r"/>
              <a:r>
                <a:rPr lang="lv-LV" sz="2200" dirty="0">
                  <a:solidFill>
                    <a:schemeClr val="tx1">
                      <a:lumMod val="75000"/>
                      <a:lumOff val="25000"/>
                    </a:schemeClr>
                  </a:solidFill>
                </a:rPr>
                <a:t>Nerentabla uzņēmējdarbība</a:t>
              </a:r>
            </a:p>
          </p:txBody>
        </p:sp>
        <p:sp>
          <p:nvSpPr>
            <p:cNvPr id="31" name="TextBox 30"/>
            <p:cNvSpPr txBox="1"/>
            <p:nvPr/>
          </p:nvSpPr>
          <p:spPr>
            <a:xfrm>
              <a:off x="10630696" y="2215228"/>
              <a:ext cx="1210960" cy="707886"/>
            </a:xfrm>
            <a:prstGeom prst="rect">
              <a:avLst/>
            </a:prstGeom>
            <a:noFill/>
          </p:spPr>
          <p:txBody>
            <a:bodyPr wrap="square" rtlCol="0">
              <a:spAutoFit/>
            </a:bodyPr>
            <a:lstStyle/>
            <a:p>
              <a:pPr algn="ctr"/>
              <a:r>
                <a:rPr lang="lv-LV" sz="4000" b="1" dirty="0">
                  <a:solidFill>
                    <a:srgbClr val="990000"/>
                  </a:solidFill>
                </a:rPr>
                <a:t>35%</a:t>
              </a:r>
            </a:p>
          </p:txBody>
        </p:sp>
        <p:sp>
          <p:nvSpPr>
            <p:cNvPr id="32" name="TextBox 31"/>
            <p:cNvSpPr txBox="1"/>
            <p:nvPr/>
          </p:nvSpPr>
          <p:spPr>
            <a:xfrm>
              <a:off x="8272096" y="2002364"/>
              <a:ext cx="2396178" cy="1107996"/>
            </a:xfrm>
            <a:prstGeom prst="rect">
              <a:avLst/>
            </a:prstGeom>
            <a:noFill/>
          </p:spPr>
          <p:txBody>
            <a:bodyPr wrap="square" rtlCol="0">
              <a:spAutoFit/>
            </a:bodyPr>
            <a:lstStyle/>
            <a:p>
              <a:pPr algn="r"/>
              <a:r>
                <a:rPr lang="lv-LV" sz="2200" dirty="0">
                  <a:solidFill>
                    <a:schemeClr val="tx1">
                      <a:lumMod val="75000"/>
                      <a:lumOff val="25000"/>
                    </a:schemeClr>
                  </a:solidFill>
                </a:rPr>
                <a:t>Zināšanu trūkums traucē uzsākt savu biznesu</a:t>
              </a:r>
            </a:p>
          </p:txBody>
        </p:sp>
        <p:sp>
          <p:nvSpPr>
            <p:cNvPr id="35" name="TextBox 34"/>
            <p:cNvSpPr txBox="1"/>
            <p:nvPr/>
          </p:nvSpPr>
          <p:spPr>
            <a:xfrm>
              <a:off x="10666015" y="4736482"/>
              <a:ext cx="1210960" cy="707886"/>
            </a:xfrm>
            <a:prstGeom prst="rect">
              <a:avLst/>
            </a:prstGeom>
            <a:noFill/>
          </p:spPr>
          <p:txBody>
            <a:bodyPr wrap="square" rtlCol="0">
              <a:spAutoFit/>
            </a:bodyPr>
            <a:lstStyle/>
            <a:p>
              <a:pPr algn="ctr"/>
              <a:r>
                <a:rPr lang="lv-LV" sz="4000" b="1" dirty="0">
                  <a:solidFill>
                    <a:srgbClr val="990000"/>
                  </a:solidFill>
                </a:rPr>
                <a:t>20%</a:t>
              </a:r>
            </a:p>
          </p:txBody>
        </p:sp>
        <p:sp>
          <p:nvSpPr>
            <p:cNvPr id="36" name="TextBox 35"/>
            <p:cNvSpPr txBox="1"/>
            <p:nvPr/>
          </p:nvSpPr>
          <p:spPr>
            <a:xfrm>
              <a:off x="8307415" y="4523618"/>
              <a:ext cx="2396178" cy="1107996"/>
            </a:xfrm>
            <a:prstGeom prst="rect">
              <a:avLst/>
            </a:prstGeom>
            <a:noFill/>
          </p:spPr>
          <p:txBody>
            <a:bodyPr wrap="square" rtlCol="0">
              <a:spAutoFit/>
            </a:bodyPr>
            <a:lstStyle/>
            <a:p>
              <a:pPr algn="r"/>
              <a:r>
                <a:rPr lang="lv-LV" sz="2200" dirty="0">
                  <a:solidFill>
                    <a:schemeClr val="tx1">
                      <a:lumMod val="75000"/>
                      <a:lumOff val="25000"/>
                    </a:schemeClr>
                  </a:solidFill>
                </a:rPr>
                <a:t>Uzticas savas pilsētas/pagasta iedzīvotājiem</a:t>
              </a:r>
            </a:p>
          </p:txBody>
        </p:sp>
      </p:grpSp>
    </p:spTree>
    <p:extLst>
      <p:ext uri="{BB962C8B-B14F-4D97-AF65-F5344CB8AC3E}">
        <p14:creationId xmlns:p14="http://schemas.microsoft.com/office/powerpoint/2010/main" val="136120360"/>
      </p:ext>
    </p:extLst>
  </p:cSld>
  <p:clrMapOvr>
    <a:masterClrMapping/>
  </p:clrMapOvr>
  <mc:AlternateContent xmlns:mc="http://schemas.openxmlformats.org/markup-compatibility/2006" xmlns:p14="http://schemas.microsoft.com/office/powerpoint/2010/main">
    <mc:Choice Requires="p14">
      <p:transition spd="slow" p14:dur="1250">
        <p:fad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1750" fill="hold"/>
                                        <p:tgtEl>
                                          <p:spTgt spid="4"/>
                                        </p:tgtEl>
                                        <p:attrNameLst>
                                          <p:attrName>ppt_x</p:attrName>
                                        </p:attrNameLst>
                                      </p:cBhvr>
                                      <p:tavLst>
                                        <p:tav tm="0">
                                          <p:val>
                                            <p:strVal val="0-#ppt_w/2"/>
                                          </p:val>
                                        </p:tav>
                                        <p:tav tm="100000">
                                          <p:val>
                                            <p:strVal val="#ppt_x"/>
                                          </p:val>
                                        </p:tav>
                                      </p:tavLst>
                                    </p:anim>
                                    <p:anim calcmode="lin" valueType="num">
                                      <p:cBhvr additive="base">
                                        <p:cTn id="8" dur="175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7"/>
                                        </p:tgtEl>
                                        <p:attrNameLst>
                                          <p:attrName>style.visibility</p:attrName>
                                        </p:attrNameLst>
                                      </p:cBhvr>
                                      <p:to>
                                        <p:strVal val="visible"/>
                                      </p:to>
                                    </p:set>
                                    <p:anim calcmode="lin" valueType="num">
                                      <p:cBhvr additive="base">
                                        <p:cTn id="13" dur="1750" fill="hold"/>
                                        <p:tgtEl>
                                          <p:spTgt spid="37"/>
                                        </p:tgtEl>
                                        <p:attrNameLst>
                                          <p:attrName>ppt_x</p:attrName>
                                        </p:attrNameLst>
                                      </p:cBhvr>
                                      <p:tavLst>
                                        <p:tav tm="0">
                                          <p:val>
                                            <p:strVal val="#ppt_x"/>
                                          </p:val>
                                        </p:tav>
                                        <p:tav tm="100000">
                                          <p:val>
                                            <p:strVal val="#ppt_x"/>
                                          </p:val>
                                        </p:tav>
                                      </p:tavLst>
                                    </p:anim>
                                    <p:anim calcmode="lin" valueType="num">
                                      <p:cBhvr additive="base">
                                        <p:cTn id="14" dur="1750" fill="hold"/>
                                        <p:tgtEl>
                                          <p:spTgt spid="37"/>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2" fill="hold" nodeType="clickEffect">
                                  <p:stCondLst>
                                    <p:cond delay="0"/>
                                  </p:stCondLst>
                                  <p:childTnLst>
                                    <p:set>
                                      <p:cBhvr>
                                        <p:cTn id="18" dur="1" fill="hold">
                                          <p:stCondLst>
                                            <p:cond delay="0"/>
                                          </p:stCondLst>
                                        </p:cTn>
                                        <p:tgtEl>
                                          <p:spTgt spid="38"/>
                                        </p:tgtEl>
                                        <p:attrNameLst>
                                          <p:attrName>style.visibility</p:attrName>
                                        </p:attrNameLst>
                                      </p:cBhvr>
                                      <p:to>
                                        <p:strVal val="visible"/>
                                      </p:to>
                                    </p:set>
                                    <p:anim calcmode="lin" valueType="num">
                                      <p:cBhvr additive="base">
                                        <p:cTn id="19" dur="1750" fill="hold"/>
                                        <p:tgtEl>
                                          <p:spTgt spid="38"/>
                                        </p:tgtEl>
                                        <p:attrNameLst>
                                          <p:attrName>ppt_x</p:attrName>
                                        </p:attrNameLst>
                                      </p:cBhvr>
                                      <p:tavLst>
                                        <p:tav tm="0">
                                          <p:val>
                                            <p:strVal val="1+#ppt_w/2"/>
                                          </p:val>
                                        </p:tav>
                                        <p:tav tm="100000">
                                          <p:val>
                                            <p:strVal val="#ppt_x"/>
                                          </p:val>
                                        </p:tav>
                                      </p:tavLst>
                                    </p:anim>
                                    <p:anim calcmode="lin" valueType="num">
                                      <p:cBhvr additive="base">
                                        <p:cTn id="20" dur="1750" fill="hold"/>
                                        <p:tgtEl>
                                          <p:spTgt spid="3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Attēls 18"/>
          <p:cNvPicPr>
            <a:picLocks noChangeAspect="1"/>
          </p:cNvPicPr>
          <p:nvPr/>
        </p:nvPicPr>
        <p:blipFill>
          <a:blip r:embed="rId3"/>
          <a:stretch>
            <a:fillRect/>
          </a:stretch>
        </p:blipFill>
        <p:spPr>
          <a:xfrm>
            <a:off x="1004552" y="0"/>
            <a:ext cx="10401408" cy="6858000"/>
          </a:xfrm>
          <a:prstGeom prst="rect">
            <a:avLst/>
          </a:prstGeom>
        </p:spPr>
      </p:pic>
      <p:cxnSp>
        <p:nvCxnSpPr>
          <p:cNvPr id="3" name="Taisns savienotājs 2"/>
          <p:cNvCxnSpPr/>
          <p:nvPr/>
        </p:nvCxnSpPr>
        <p:spPr>
          <a:xfrm flipH="1">
            <a:off x="5251938" y="234462"/>
            <a:ext cx="11724" cy="6471138"/>
          </a:xfrm>
          <a:prstGeom prst="line">
            <a:avLst/>
          </a:prstGeom>
        </p:spPr>
        <p:style>
          <a:lnRef idx="3">
            <a:schemeClr val="accent3"/>
          </a:lnRef>
          <a:fillRef idx="0">
            <a:schemeClr val="accent3"/>
          </a:fillRef>
          <a:effectRef idx="2">
            <a:schemeClr val="accent3"/>
          </a:effectRef>
          <a:fontRef idx="minor">
            <a:schemeClr val="tx1"/>
          </a:fontRef>
        </p:style>
      </p:cxnSp>
      <p:cxnSp>
        <p:nvCxnSpPr>
          <p:cNvPr id="7" name="Taisns savienotājs 6"/>
          <p:cNvCxnSpPr/>
          <p:nvPr/>
        </p:nvCxnSpPr>
        <p:spPr>
          <a:xfrm flipH="1">
            <a:off x="1201616" y="3402106"/>
            <a:ext cx="10040125" cy="15170"/>
          </a:xfrm>
          <a:prstGeom prst="line">
            <a:avLst/>
          </a:prstGeom>
        </p:spPr>
        <p:style>
          <a:lnRef idx="3">
            <a:schemeClr val="accent3"/>
          </a:lnRef>
          <a:fillRef idx="0">
            <a:schemeClr val="accent3"/>
          </a:fillRef>
          <a:effectRef idx="2">
            <a:schemeClr val="accent3"/>
          </a:effectRef>
          <a:fontRef idx="minor">
            <a:schemeClr val="tx1"/>
          </a:fontRef>
        </p:style>
      </p:cxnSp>
      <p:sp>
        <p:nvSpPr>
          <p:cNvPr id="8" name="Taisnstūris 7"/>
          <p:cNvSpPr/>
          <p:nvPr/>
        </p:nvSpPr>
        <p:spPr>
          <a:xfrm>
            <a:off x="5359401" y="234462"/>
            <a:ext cx="6046560" cy="3048000"/>
          </a:xfrm>
          <a:prstGeom prst="rect">
            <a:avLst/>
          </a:prstGeom>
          <a:solidFill>
            <a:schemeClr val="accent6">
              <a:lumMod val="60000"/>
              <a:lumOff val="40000"/>
              <a:alpha val="3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a:p>
        </p:txBody>
      </p:sp>
      <p:sp>
        <p:nvSpPr>
          <p:cNvPr id="13" name="Taisnstūris 12"/>
          <p:cNvSpPr/>
          <p:nvPr/>
        </p:nvSpPr>
        <p:spPr>
          <a:xfrm>
            <a:off x="1004552" y="234462"/>
            <a:ext cx="4151648" cy="3048000"/>
          </a:xfrm>
          <a:prstGeom prst="rect">
            <a:avLst/>
          </a:prstGeom>
          <a:solidFill>
            <a:schemeClr val="accent4">
              <a:lumMod val="60000"/>
              <a:lumOff val="40000"/>
              <a:alpha val="3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a:p>
        </p:txBody>
      </p:sp>
      <p:sp>
        <p:nvSpPr>
          <p:cNvPr id="14" name="Taisnstūris 13"/>
          <p:cNvSpPr/>
          <p:nvPr/>
        </p:nvSpPr>
        <p:spPr>
          <a:xfrm>
            <a:off x="1004552" y="3546231"/>
            <a:ext cx="4151648" cy="3048000"/>
          </a:xfrm>
          <a:prstGeom prst="rect">
            <a:avLst/>
          </a:prstGeom>
          <a:solidFill>
            <a:schemeClr val="accent4">
              <a:lumMod val="60000"/>
              <a:lumOff val="40000"/>
              <a:alpha val="3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a:p>
        </p:txBody>
      </p:sp>
      <p:sp>
        <p:nvSpPr>
          <p:cNvPr id="15" name="Taisnstūris 14"/>
          <p:cNvSpPr/>
          <p:nvPr/>
        </p:nvSpPr>
        <p:spPr>
          <a:xfrm>
            <a:off x="5359401" y="3546231"/>
            <a:ext cx="6046560" cy="3048000"/>
          </a:xfrm>
          <a:prstGeom prst="rect">
            <a:avLst/>
          </a:prstGeom>
          <a:solidFill>
            <a:schemeClr val="accent6">
              <a:lumMod val="60000"/>
              <a:lumOff val="40000"/>
              <a:alpha val="3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a:p>
        </p:txBody>
      </p:sp>
    </p:spTree>
    <p:extLst>
      <p:ext uri="{BB962C8B-B14F-4D97-AF65-F5344CB8AC3E}">
        <p14:creationId xmlns:p14="http://schemas.microsoft.com/office/powerpoint/2010/main" val="3432468462"/>
      </p:ext>
    </p:extLst>
  </p:cSld>
  <p:clrMapOvr>
    <a:masterClrMapping/>
  </p:clrMapOvr>
  <mc:AlternateContent xmlns:mc="http://schemas.openxmlformats.org/markup-compatibility/2006" xmlns:p14="http://schemas.microsoft.com/office/powerpoint/2010/main">
    <mc:Choice Requires="p14">
      <p:transition spd="slow" p14:dur="1250">
        <p:fad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75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fade">
                                      <p:cBhvr>
                                        <p:cTn id="12" dur="1750"/>
                                        <p:tgtEl>
                                          <p:spTgt spid="1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fade">
                                      <p:cBhvr>
                                        <p:cTn id="17" dur="1750"/>
                                        <p:tgtEl>
                                          <p:spTgt spid="13"/>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fade">
                                      <p:cBhvr>
                                        <p:cTn id="22" dur="175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3" grpId="0" animBg="1"/>
      <p:bldP spid="14" grpId="0" animBg="1"/>
      <p:bldP spid="15"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5"/>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solidFill>
            <a:schemeClr val="bg1"/>
          </a:solidFill>
          <a:ln>
            <a:noFill/>
          </a:ln>
          <a:effectLst/>
        </p:spPr>
      </p:sp>
      <p:pic>
        <p:nvPicPr>
          <p:cNvPr id="4" name="Attēls 3"/>
          <p:cNvPicPr/>
          <p:nvPr/>
        </p:nvPicPr>
        <p:blipFill rotWithShape="1">
          <a:blip r:embed="rId3" cstate="print">
            <a:extLst>
              <a:ext uri="{28A0092B-C50C-407E-A947-70E740481C1C}">
                <a14:useLocalDpi xmlns:a14="http://schemas.microsoft.com/office/drawing/2010/main" val="0"/>
              </a:ext>
            </a:extLst>
          </a:blip>
          <a:srcRect/>
          <a:stretch/>
        </p:blipFill>
        <p:spPr bwMode="auto">
          <a:xfrm>
            <a:off x="643467" y="0"/>
            <a:ext cx="10905066" cy="4558818"/>
          </a:xfrm>
          <a:prstGeom prst="rect">
            <a:avLst/>
          </a:prstGeom>
          <a:noFill/>
        </p:spPr>
      </p:pic>
      <p:sp>
        <p:nvSpPr>
          <p:cNvPr id="5" name="TextBox 4"/>
          <p:cNvSpPr txBox="1"/>
          <p:nvPr/>
        </p:nvSpPr>
        <p:spPr>
          <a:xfrm>
            <a:off x="1411502" y="3656285"/>
            <a:ext cx="2941265" cy="2308324"/>
          </a:xfrm>
          <a:prstGeom prst="rect">
            <a:avLst/>
          </a:prstGeom>
          <a:noFill/>
        </p:spPr>
        <p:txBody>
          <a:bodyPr wrap="square" rtlCol="0">
            <a:spAutoFit/>
          </a:bodyPr>
          <a:lstStyle/>
          <a:p>
            <a:pPr marL="285750" indent="-285750">
              <a:buFont typeface="Arial" panose="020B0604020202020204" pitchFamily="34" charset="0"/>
              <a:buChar char="•"/>
            </a:pPr>
            <a:r>
              <a:rPr lang="lv-LV" dirty="0">
                <a:solidFill>
                  <a:schemeClr val="tx1">
                    <a:lumMod val="75000"/>
                    <a:lumOff val="25000"/>
                  </a:schemeClr>
                </a:solidFill>
              </a:rPr>
              <a:t>Uzņēmēja tēls sabiedrībā</a:t>
            </a:r>
          </a:p>
          <a:p>
            <a:pPr marL="285750" indent="-285750">
              <a:buFont typeface="Arial" panose="020B0604020202020204" pitchFamily="34" charset="0"/>
              <a:buChar char="•"/>
            </a:pPr>
            <a:r>
              <a:rPr lang="lv-LV" dirty="0">
                <a:solidFill>
                  <a:schemeClr val="tx1">
                    <a:lumMod val="75000"/>
                    <a:lumOff val="25000"/>
                  </a:schemeClr>
                </a:solidFill>
              </a:rPr>
              <a:t>Sociālais kapitāls, savstarpējā uzticēšanās</a:t>
            </a:r>
          </a:p>
          <a:p>
            <a:pPr marL="285750" indent="-285750">
              <a:buFont typeface="Arial" panose="020B0604020202020204" pitchFamily="34" charset="0"/>
              <a:buChar char="•"/>
            </a:pPr>
            <a:r>
              <a:rPr lang="lv-LV" dirty="0">
                <a:solidFill>
                  <a:schemeClr val="tx1">
                    <a:lumMod val="75000"/>
                    <a:lumOff val="25000"/>
                  </a:schemeClr>
                </a:solidFill>
              </a:rPr>
              <a:t>Tolerance pret biznesa neveiksmēm</a:t>
            </a:r>
          </a:p>
          <a:p>
            <a:pPr marL="285750" indent="-285750">
              <a:buFont typeface="Arial" panose="020B0604020202020204" pitchFamily="34" charset="0"/>
              <a:buChar char="•"/>
            </a:pPr>
            <a:r>
              <a:rPr lang="lv-LV" dirty="0">
                <a:solidFill>
                  <a:schemeClr val="tx1">
                    <a:lumMod val="75000"/>
                    <a:lumOff val="25000"/>
                  </a:schemeClr>
                </a:solidFill>
              </a:rPr>
              <a:t>Uzņēmējdarbības kompetences izglītības saturā</a:t>
            </a:r>
          </a:p>
        </p:txBody>
      </p:sp>
      <p:sp>
        <p:nvSpPr>
          <p:cNvPr id="6" name="TextBox 5"/>
          <p:cNvSpPr txBox="1"/>
          <p:nvPr/>
        </p:nvSpPr>
        <p:spPr>
          <a:xfrm>
            <a:off x="4352768" y="4107552"/>
            <a:ext cx="2835432" cy="2585323"/>
          </a:xfrm>
          <a:prstGeom prst="rect">
            <a:avLst/>
          </a:prstGeom>
          <a:noFill/>
        </p:spPr>
        <p:txBody>
          <a:bodyPr wrap="square" rtlCol="0">
            <a:spAutoFit/>
          </a:bodyPr>
          <a:lstStyle/>
          <a:p>
            <a:pPr marL="285750" indent="-285750">
              <a:buFont typeface="Arial" panose="020B0604020202020204" pitchFamily="34" charset="0"/>
              <a:buChar char="•"/>
            </a:pPr>
            <a:r>
              <a:rPr lang="lv-LV" dirty="0">
                <a:solidFill>
                  <a:schemeClr val="tx1">
                    <a:lumMod val="75000"/>
                    <a:lumOff val="25000"/>
                  </a:schemeClr>
                </a:solidFill>
              </a:rPr>
              <a:t>Praktiska informācija biznesa uzsākšanai</a:t>
            </a:r>
          </a:p>
          <a:p>
            <a:pPr marL="285750" indent="-285750">
              <a:buFont typeface="Arial" panose="020B0604020202020204" pitchFamily="34" charset="0"/>
              <a:buChar char="•"/>
            </a:pPr>
            <a:r>
              <a:rPr lang="lv-LV" dirty="0">
                <a:solidFill>
                  <a:schemeClr val="tx1">
                    <a:lumMod val="75000"/>
                    <a:lumOff val="25000"/>
                  </a:schemeClr>
                </a:solidFill>
              </a:rPr>
              <a:t>Konsultācijas par grāmatvedību, nodokļiem, biznesa plāniem utt.</a:t>
            </a:r>
          </a:p>
          <a:p>
            <a:pPr marL="285750" indent="-285750">
              <a:buFont typeface="Arial" panose="020B0604020202020204" pitchFamily="34" charset="0"/>
              <a:buChar char="•"/>
            </a:pPr>
            <a:r>
              <a:rPr lang="lv-LV" dirty="0">
                <a:solidFill>
                  <a:schemeClr val="tx1">
                    <a:lumMod val="75000"/>
                    <a:lumOff val="25000"/>
                  </a:schemeClr>
                </a:solidFill>
              </a:rPr>
              <a:t>Informācija un konsultācijas atbalsta piesaistē</a:t>
            </a:r>
          </a:p>
        </p:txBody>
      </p:sp>
      <p:sp>
        <p:nvSpPr>
          <p:cNvPr id="7" name="TextBox 6"/>
          <p:cNvSpPr txBox="1"/>
          <p:nvPr/>
        </p:nvSpPr>
        <p:spPr>
          <a:xfrm>
            <a:off x="7188200" y="4558819"/>
            <a:ext cx="2835432" cy="923330"/>
          </a:xfrm>
          <a:prstGeom prst="rect">
            <a:avLst/>
          </a:prstGeom>
          <a:noFill/>
        </p:spPr>
        <p:txBody>
          <a:bodyPr wrap="square" rtlCol="0">
            <a:spAutoFit/>
          </a:bodyPr>
          <a:lstStyle/>
          <a:p>
            <a:pPr marL="285750" indent="-285750">
              <a:buFont typeface="Arial" panose="020B0604020202020204" pitchFamily="34" charset="0"/>
              <a:buChar char="•"/>
            </a:pPr>
            <a:r>
              <a:rPr lang="lv-LV" dirty="0">
                <a:solidFill>
                  <a:schemeClr val="tx1">
                    <a:lumMod val="75000"/>
                    <a:lumOff val="25000"/>
                  </a:schemeClr>
                </a:solidFill>
              </a:rPr>
              <a:t>Birokrātijas mazināšana</a:t>
            </a:r>
          </a:p>
          <a:p>
            <a:pPr marL="285750" indent="-285750">
              <a:buFont typeface="Arial" panose="020B0604020202020204" pitchFamily="34" charset="0"/>
              <a:buChar char="•"/>
            </a:pPr>
            <a:r>
              <a:rPr lang="lv-LV" dirty="0">
                <a:solidFill>
                  <a:schemeClr val="tx1">
                    <a:lumMod val="75000"/>
                    <a:lumOff val="25000"/>
                  </a:schemeClr>
                </a:solidFill>
              </a:rPr>
              <a:t>Efektīva nodokļu sistēma</a:t>
            </a:r>
          </a:p>
          <a:p>
            <a:pPr marL="285750" indent="-285750">
              <a:buFont typeface="Arial" panose="020B0604020202020204" pitchFamily="34" charset="0"/>
              <a:buChar char="•"/>
            </a:pPr>
            <a:r>
              <a:rPr lang="lv-LV" dirty="0">
                <a:solidFill>
                  <a:schemeClr val="tx1">
                    <a:lumMod val="75000"/>
                    <a:lumOff val="25000"/>
                  </a:schemeClr>
                </a:solidFill>
              </a:rPr>
              <a:t>Finanšu atbalsts</a:t>
            </a:r>
          </a:p>
        </p:txBody>
      </p:sp>
    </p:spTree>
    <p:extLst>
      <p:ext uri="{BB962C8B-B14F-4D97-AF65-F5344CB8AC3E}">
        <p14:creationId xmlns:p14="http://schemas.microsoft.com/office/powerpoint/2010/main" val="1167246876"/>
      </p:ext>
    </p:extLst>
  </p:cSld>
  <p:clrMapOvr>
    <a:masterClrMapping/>
  </p:clrMapOvr>
  <mc:AlternateContent xmlns:mc="http://schemas.openxmlformats.org/markup-compatibility/2006" xmlns:p14="http://schemas.microsoft.com/office/powerpoint/2010/main">
    <mc:Choice Requires="p14">
      <p:transition spd="slow" p14:dur="1250">
        <p:fade/>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upa 5"/>
          <p:cNvGrpSpPr/>
          <p:nvPr/>
        </p:nvGrpSpPr>
        <p:grpSpPr>
          <a:xfrm>
            <a:off x="1957754" y="893690"/>
            <a:ext cx="8124092" cy="4737112"/>
            <a:chOff x="2297723" y="753012"/>
            <a:chExt cx="8124092" cy="4737112"/>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24329" y="753012"/>
              <a:ext cx="6090010" cy="4675556"/>
            </a:xfrm>
            <a:prstGeom prst="rect">
              <a:avLst/>
            </a:prstGeom>
          </p:spPr>
        </p:pic>
        <p:sp>
          <p:nvSpPr>
            <p:cNvPr id="13" name="TextBox 12"/>
            <p:cNvSpPr txBox="1"/>
            <p:nvPr/>
          </p:nvSpPr>
          <p:spPr>
            <a:xfrm>
              <a:off x="2297723" y="5090014"/>
              <a:ext cx="8124092" cy="400110"/>
            </a:xfrm>
            <a:prstGeom prst="rect">
              <a:avLst/>
            </a:prstGeom>
            <a:solidFill>
              <a:schemeClr val="bg1"/>
            </a:solidFill>
          </p:spPr>
          <p:txBody>
            <a:bodyPr wrap="square" rtlCol="0">
              <a:spAutoFit/>
            </a:bodyPr>
            <a:lstStyle/>
            <a:p>
              <a:pPr algn="ctr"/>
              <a:r>
                <a:rPr lang="lv-LV" sz="2000" b="1" dirty="0">
                  <a:solidFill>
                    <a:schemeClr val="tx1">
                      <a:lumMod val="65000"/>
                      <a:lumOff val="35000"/>
                    </a:schemeClr>
                  </a:solidFill>
                </a:rPr>
                <a:t>«Vai tad pagājušajā nedēļā es Tev jau neiedevu naudu start-</a:t>
              </a:r>
              <a:r>
                <a:rPr lang="lv-LV" sz="2000" b="1" dirty="0" err="1">
                  <a:solidFill>
                    <a:schemeClr val="tx1">
                      <a:lumMod val="65000"/>
                      <a:lumOff val="35000"/>
                    </a:schemeClr>
                  </a:solidFill>
                </a:rPr>
                <a:t>upam</a:t>
              </a:r>
              <a:r>
                <a:rPr lang="lv-LV" sz="2000" b="1" dirty="0">
                  <a:solidFill>
                    <a:schemeClr val="tx1">
                      <a:lumMod val="65000"/>
                      <a:lumOff val="35000"/>
                    </a:schemeClr>
                  </a:solidFill>
                </a:rPr>
                <a:t>?»</a:t>
              </a:r>
            </a:p>
          </p:txBody>
        </p:sp>
      </p:grpSp>
    </p:spTree>
    <p:extLst>
      <p:ext uri="{BB962C8B-B14F-4D97-AF65-F5344CB8AC3E}">
        <p14:creationId xmlns:p14="http://schemas.microsoft.com/office/powerpoint/2010/main" val="2283269710"/>
      </p:ext>
    </p:extLst>
  </p:cSld>
  <p:clrMapOvr>
    <a:masterClrMapping/>
  </p:clrMapOvr>
  <mc:AlternateContent xmlns:mc="http://schemas.openxmlformats.org/markup-compatibility/2006" xmlns:p14="http://schemas.microsoft.com/office/powerpoint/2010/main">
    <mc:Choice Requires="p14">
      <p:transition spd="slow" p14:dur="1250">
        <p:fade/>
      </p:transition>
    </mc:Choice>
    <mc:Fallback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aisnstūris 4"/>
          <p:cNvSpPr/>
          <p:nvPr/>
        </p:nvSpPr>
        <p:spPr>
          <a:xfrm>
            <a:off x="0" y="0"/>
            <a:ext cx="12192000" cy="6858000"/>
          </a:xfrm>
          <a:prstGeom prst="rect">
            <a:avLst/>
          </a:prstGeom>
          <a:solidFill>
            <a:srgbClr val="EFEF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a:solidFill>
                <a:srgbClr val="949494"/>
              </a:solidFill>
            </a:endParaRPr>
          </a:p>
        </p:txBody>
      </p:sp>
      <p:pic>
        <p:nvPicPr>
          <p:cNvPr id="4" name="Attēls 3"/>
          <p:cNvPicPr>
            <a:picLocks noChangeAspect="1"/>
          </p:cNvPicPr>
          <p:nvPr/>
        </p:nvPicPr>
        <p:blipFill>
          <a:blip r:embed="rId2">
            <a:extLst>
              <a:ext uri="{BEBA8EAE-BF5A-486C-A8C5-ECC9F3942E4B}">
                <a14:imgProps xmlns:a14="http://schemas.microsoft.com/office/drawing/2010/main">
                  <a14:imgLayer r:embed="rId3">
                    <a14:imgEffect>
                      <a14:saturation sat="400000"/>
                    </a14:imgEffect>
                    <a14:imgEffect>
                      <a14:brightnessContrast bright="40000" contrast="-40000"/>
                    </a14:imgEffect>
                  </a14:imgLayer>
                </a14:imgProps>
              </a:ext>
            </a:extLst>
          </a:blip>
          <a:stretch>
            <a:fillRect/>
          </a:stretch>
        </p:blipFill>
        <p:spPr>
          <a:xfrm>
            <a:off x="220540" y="790940"/>
            <a:ext cx="7692536" cy="5179213"/>
          </a:xfrm>
          <a:prstGeom prst="rect">
            <a:avLst/>
          </a:prstGeom>
        </p:spPr>
      </p:pic>
      <p:sp>
        <p:nvSpPr>
          <p:cNvPr id="6" name="TextBox 5"/>
          <p:cNvSpPr txBox="1"/>
          <p:nvPr/>
        </p:nvSpPr>
        <p:spPr>
          <a:xfrm>
            <a:off x="8088922" y="4625395"/>
            <a:ext cx="3927232" cy="430887"/>
          </a:xfrm>
          <a:prstGeom prst="rect">
            <a:avLst/>
          </a:prstGeom>
          <a:noFill/>
        </p:spPr>
        <p:txBody>
          <a:bodyPr wrap="square" rtlCol="0">
            <a:spAutoFit/>
          </a:bodyPr>
          <a:lstStyle/>
          <a:p>
            <a:r>
              <a:rPr lang="lv-LV" sz="2200" dirty="0">
                <a:solidFill>
                  <a:schemeClr val="tx1">
                    <a:lumMod val="75000"/>
                    <a:lumOff val="25000"/>
                  </a:schemeClr>
                </a:solidFill>
              </a:rPr>
              <a:t>Finanšu pieejamība jauniešiem</a:t>
            </a:r>
          </a:p>
        </p:txBody>
      </p:sp>
      <p:sp>
        <p:nvSpPr>
          <p:cNvPr id="8" name="TextBox 7"/>
          <p:cNvSpPr txBox="1"/>
          <p:nvPr/>
        </p:nvSpPr>
        <p:spPr>
          <a:xfrm>
            <a:off x="8088922" y="5156186"/>
            <a:ext cx="3927232" cy="769441"/>
          </a:xfrm>
          <a:prstGeom prst="rect">
            <a:avLst/>
          </a:prstGeom>
          <a:noFill/>
        </p:spPr>
        <p:txBody>
          <a:bodyPr wrap="square" rtlCol="0">
            <a:spAutoFit/>
          </a:bodyPr>
          <a:lstStyle/>
          <a:p>
            <a:r>
              <a:rPr lang="lv-LV" sz="2200" dirty="0">
                <a:solidFill>
                  <a:schemeClr val="tx1">
                    <a:lumMod val="75000"/>
                    <a:lumOff val="25000"/>
                  </a:schemeClr>
                </a:solidFill>
              </a:rPr>
              <a:t>Jauniešiem draudzīga praktiska informācija</a:t>
            </a:r>
          </a:p>
        </p:txBody>
      </p:sp>
      <p:sp>
        <p:nvSpPr>
          <p:cNvPr id="9" name="TextBox 8"/>
          <p:cNvSpPr txBox="1"/>
          <p:nvPr/>
        </p:nvSpPr>
        <p:spPr>
          <a:xfrm>
            <a:off x="8088922" y="4086004"/>
            <a:ext cx="3927232" cy="430887"/>
          </a:xfrm>
          <a:prstGeom prst="rect">
            <a:avLst/>
          </a:prstGeom>
          <a:noFill/>
        </p:spPr>
        <p:txBody>
          <a:bodyPr wrap="square" rtlCol="0">
            <a:spAutoFit/>
          </a:bodyPr>
          <a:lstStyle/>
          <a:p>
            <a:r>
              <a:rPr lang="lv-LV" sz="2200" dirty="0">
                <a:solidFill>
                  <a:schemeClr val="tx1">
                    <a:lumMod val="75000"/>
                    <a:lumOff val="25000"/>
                  </a:schemeClr>
                </a:solidFill>
              </a:rPr>
              <a:t>Komandu, partnerību veidošana</a:t>
            </a:r>
          </a:p>
        </p:txBody>
      </p:sp>
    </p:spTree>
    <p:extLst>
      <p:ext uri="{BB962C8B-B14F-4D97-AF65-F5344CB8AC3E}">
        <p14:creationId xmlns:p14="http://schemas.microsoft.com/office/powerpoint/2010/main" val="2931605497"/>
      </p:ext>
    </p:extLst>
  </p:cSld>
  <p:clrMapOvr>
    <a:masterClrMapping/>
  </p:clrMapOvr>
  <mc:AlternateContent xmlns:mc="http://schemas.openxmlformats.org/markup-compatibility/2006" xmlns:p14="http://schemas.microsoft.com/office/powerpoint/2010/main">
    <mc:Choice Requires="p14">
      <p:transition spd="slow" p14:dur="1250">
        <p:fad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1750" fill="hold"/>
                                        <p:tgtEl>
                                          <p:spTgt spid="8"/>
                                        </p:tgtEl>
                                        <p:attrNameLst>
                                          <p:attrName>ppt_x</p:attrName>
                                        </p:attrNameLst>
                                      </p:cBhvr>
                                      <p:tavLst>
                                        <p:tav tm="0">
                                          <p:val>
                                            <p:strVal val="#ppt_x"/>
                                          </p:val>
                                        </p:tav>
                                        <p:tav tm="100000">
                                          <p:val>
                                            <p:strVal val="#ppt_x"/>
                                          </p:val>
                                        </p:tav>
                                      </p:tavLst>
                                    </p:anim>
                                    <p:anim calcmode="lin" valueType="num">
                                      <p:cBhvr additive="base">
                                        <p:cTn id="8" dur="175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1750" fill="hold"/>
                                        <p:tgtEl>
                                          <p:spTgt spid="6"/>
                                        </p:tgtEl>
                                        <p:attrNameLst>
                                          <p:attrName>ppt_x</p:attrName>
                                        </p:attrNameLst>
                                      </p:cBhvr>
                                      <p:tavLst>
                                        <p:tav tm="0">
                                          <p:val>
                                            <p:strVal val="#ppt_x"/>
                                          </p:val>
                                        </p:tav>
                                        <p:tav tm="100000">
                                          <p:val>
                                            <p:strVal val="#ppt_x"/>
                                          </p:val>
                                        </p:tav>
                                      </p:tavLst>
                                    </p:anim>
                                    <p:anim calcmode="lin" valueType="num">
                                      <p:cBhvr additive="base">
                                        <p:cTn id="14" dur="175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additive="base">
                                        <p:cTn id="19" dur="1750" fill="hold"/>
                                        <p:tgtEl>
                                          <p:spTgt spid="9"/>
                                        </p:tgtEl>
                                        <p:attrNameLst>
                                          <p:attrName>ppt_x</p:attrName>
                                        </p:attrNameLst>
                                      </p:cBhvr>
                                      <p:tavLst>
                                        <p:tav tm="0">
                                          <p:val>
                                            <p:strVal val="#ppt_x"/>
                                          </p:val>
                                        </p:tav>
                                        <p:tav tm="100000">
                                          <p:val>
                                            <p:strVal val="#ppt_x"/>
                                          </p:val>
                                        </p:tav>
                                      </p:tavLst>
                                    </p:anim>
                                    <p:anim calcmode="lin" valueType="num">
                                      <p:cBhvr additive="base">
                                        <p:cTn id="20" dur="175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p:bldP spid="9"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Rectangle 24"/>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solidFill>
            <a:schemeClr val="bg1"/>
          </a:solidFill>
          <a:ln>
            <a:noFill/>
          </a:ln>
          <a:effectLst/>
        </p:spPr>
      </p:sp>
      <p:sp>
        <p:nvSpPr>
          <p:cNvPr id="26" name="Rectangle 25"/>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ounded Rectangle 9"/>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80067" y="484632"/>
            <a:ext cx="8129016" cy="5724144"/>
          </a:xfrm>
          <a:prstGeom prst="roundRect">
            <a:avLst>
              <a:gd name="adj" fmla="val 0"/>
            </a:avLst>
          </a:prstGeom>
          <a:solidFill>
            <a:schemeClr val="bg1"/>
          </a:solidFill>
          <a:ln w="9525">
            <a:solidFill>
              <a:schemeClr val="bg2"/>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Virsraksts 1"/>
          <p:cNvSpPr txBox="1">
            <a:spLocks/>
          </p:cNvSpPr>
          <p:nvPr/>
        </p:nvSpPr>
        <p:spPr>
          <a:xfrm>
            <a:off x="603938" y="640081"/>
            <a:ext cx="2608655" cy="5257799"/>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600" dirty="0"/>
              <a:t>◦  </a:t>
            </a:r>
            <a:r>
              <a:rPr lang="en-US" sz="3600" dirty="0" err="1"/>
              <a:t>Paldies</a:t>
            </a:r>
            <a:r>
              <a:rPr lang="en-US" sz="3600" dirty="0"/>
              <a:t>!  ◦</a:t>
            </a:r>
          </a:p>
        </p:txBody>
      </p:sp>
      <p:grpSp>
        <p:nvGrpSpPr>
          <p:cNvPr id="6" name="Grupa 5"/>
          <p:cNvGrpSpPr/>
          <p:nvPr/>
        </p:nvGrpSpPr>
        <p:grpSpPr>
          <a:xfrm>
            <a:off x="4062964" y="942538"/>
            <a:ext cx="7163222" cy="4808332"/>
            <a:chOff x="4062964" y="942538"/>
            <a:chExt cx="7163222" cy="4808332"/>
          </a:xfrm>
        </p:grpSpPr>
        <p:pic>
          <p:nvPicPr>
            <p:cNvPr id="23" name="Picture 4"/>
            <p:cNvPicPr>
              <a:picLocks noChangeAspect="1"/>
            </p:cNvPicPr>
            <p:nvPr/>
          </p:nvPicPr>
          <p:blipFill rotWithShape="1">
            <a:blip r:embed="rId2">
              <a:extLst>
                <a:ext uri="{28A0092B-C50C-407E-A947-70E740481C1C}">
                  <a14:useLocalDpi xmlns:a14="http://schemas.microsoft.com/office/drawing/2010/main" val="0"/>
                </a:ext>
              </a:extLst>
            </a:blip>
            <a:srcRect t="10500"/>
            <a:stretch/>
          </p:blipFill>
          <p:spPr>
            <a:xfrm>
              <a:off x="4062964" y="942538"/>
              <a:ext cx="7163222" cy="4808332"/>
            </a:xfrm>
            <a:prstGeom prst="rect">
              <a:avLst/>
            </a:prstGeom>
            <a:effectLst/>
          </p:spPr>
        </p:pic>
        <p:sp>
          <p:nvSpPr>
            <p:cNvPr id="29" name="TextBox 28"/>
            <p:cNvSpPr txBox="1"/>
            <p:nvPr/>
          </p:nvSpPr>
          <p:spPr>
            <a:xfrm>
              <a:off x="5275385" y="5281812"/>
              <a:ext cx="5333999" cy="400110"/>
            </a:xfrm>
            <a:prstGeom prst="rect">
              <a:avLst/>
            </a:prstGeom>
            <a:solidFill>
              <a:schemeClr val="bg1"/>
            </a:solidFill>
          </p:spPr>
          <p:txBody>
            <a:bodyPr wrap="square" rtlCol="0">
              <a:spAutoFit/>
            </a:bodyPr>
            <a:lstStyle/>
            <a:p>
              <a:r>
                <a:rPr lang="lv-LV" sz="2000" b="1" dirty="0">
                  <a:solidFill>
                    <a:schemeClr val="tx1">
                      <a:lumMod val="65000"/>
                      <a:lumOff val="35000"/>
                    </a:schemeClr>
                  </a:solidFill>
                </a:rPr>
                <a:t>«Cik ilgi Tu jau esi </a:t>
              </a:r>
              <a:r>
                <a:rPr lang="lv-LV" sz="2000" b="1" dirty="0" err="1">
                  <a:solidFill>
                    <a:schemeClr val="tx1">
                      <a:lumMod val="65000"/>
                      <a:lumOff val="35000"/>
                    </a:schemeClr>
                  </a:solidFill>
                </a:rPr>
                <a:t>pašnodarbinātais</a:t>
              </a:r>
              <a:r>
                <a:rPr lang="lv-LV" sz="2000" b="1" dirty="0">
                  <a:solidFill>
                    <a:schemeClr val="tx1">
                      <a:lumMod val="65000"/>
                      <a:lumOff val="35000"/>
                    </a:schemeClr>
                  </a:solidFill>
                </a:rPr>
                <a:t>?»</a:t>
              </a:r>
            </a:p>
          </p:txBody>
        </p:sp>
      </p:grpSp>
    </p:spTree>
    <p:extLst>
      <p:ext uri="{BB962C8B-B14F-4D97-AF65-F5344CB8AC3E}">
        <p14:creationId xmlns:p14="http://schemas.microsoft.com/office/powerpoint/2010/main" val="2060607517"/>
      </p:ext>
    </p:extLst>
  </p:cSld>
  <p:clrMapOvr>
    <a:masterClrMapping/>
  </p:clrMapOvr>
  <mc:AlternateContent xmlns:mc="http://schemas.openxmlformats.org/markup-compatibility/2006" xmlns:p14="http://schemas.microsoft.com/office/powerpoint/2010/main">
    <mc:Choice Requires="p14">
      <p:transition spd="slow" p14:dur="1250">
        <p:fade/>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atura vietturis 2"/>
          <p:cNvSpPr>
            <a:spLocks noGrp="1"/>
          </p:cNvSpPr>
          <p:nvPr>
            <p:ph idx="1"/>
          </p:nvPr>
        </p:nvSpPr>
        <p:spPr>
          <a:xfrm>
            <a:off x="221475" y="211992"/>
            <a:ext cx="11809141" cy="6392127"/>
          </a:xfrm>
        </p:spPr>
        <p:txBody>
          <a:bodyPr>
            <a:noAutofit/>
          </a:bodyPr>
          <a:lstStyle/>
          <a:p>
            <a:r>
              <a:rPr lang="lv-LV" sz="2200" b="1" dirty="0">
                <a:solidFill>
                  <a:schemeClr val="tx1">
                    <a:lumMod val="75000"/>
                    <a:lumOff val="25000"/>
                  </a:schemeClr>
                </a:solidFill>
              </a:rPr>
              <a:t>Mērķis</a:t>
            </a:r>
            <a:r>
              <a:rPr lang="lv-LV" sz="2200" dirty="0">
                <a:solidFill>
                  <a:schemeClr val="tx1">
                    <a:lumMod val="75000"/>
                    <a:lumOff val="25000"/>
                  </a:schemeClr>
                </a:solidFill>
              </a:rPr>
              <a:t> - sniegt plašāku ieskatu aktuālajā situācijā par jauniešu attieksmēm un interesēm, iesaisti un pastāvošiem riskiem uzņēmējdarbības jomā Latvijā.</a:t>
            </a:r>
          </a:p>
          <a:p>
            <a:r>
              <a:rPr lang="fr-FR" sz="2200" b="1" dirty="0">
                <a:solidFill>
                  <a:schemeClr val="tx1">
                    <a:lumMod val="75000"/>
                    <a:lumOff val="25000"/>
                  </a:schemeClr>
                </a:solidFill>
              </a:rPr>
              <a:t>Informācijas un datu ieguves metodes</a:t>
            </a:r>
            <a:r>
              <a:rPr lang="lv-LV" sz="2200" dirty="0">
                <a:solidFill>
                  <a:schemeClr val="tx1">
                    <a:lumMod val="75000"/>
                    <a:lumOff val="25000"/>
                  </a:schemeClr>
                </a:solidFill>
              </a:rPr>
              <a:t>:</a:t>
            </a:r>
          </a:p>
          <a:p>
            <a:pPr lvl="1"/>
            <a:r>
              <a:rPr lang="lv-LV" sz="2200" dirty="0">
                <a:solidFill>
                  <a:schemeClr val="tx1">
                    <a:lumMod val="75000"/>
                    <a:lumOff val="25000"/>
                  </a:schemeClr>
                </a:solidFill>
              </a:rPr>
              <a:t>20 individuālās intervijas ar jauniešiem-uzņēmējiem;</a:t>
            </a:r>
          </a:p>
          <a:p>
            <a:pPr lvl="1"/>
            <a:r>
              <a:rPr lang="lv-LV" sz="2200" dirty="0">
                <a:solidFill>
                  <a:schemeClr val="tx1">
                    <a:lumMod val="75000"/>
                    <a:lumOff val="25000"/>
                  </a:schemeClr>
                </a:solidFill>
              </a:rPr>
              <a:t>7 intervijas ar atbalsta instrumentu koordinatoriem un pašvaldību pārstāvjiem;</a:t>
            </a:r>
          </a:p>
          <a:p>
            <a:pPr lvl="1"/>
            <a:r>
              <a:rPr lang="lv-LV" sz="2200" dirty="0">
                <a:solidFill>
                  <a:schemeClr val="tx1">
                    <a:lumMod val="75000"/>
                    <a:lumOff val="25000"/>
                  </a:schemeClr>
                </a:solidFill>
              </a:rPr>
              <a:t>Informācija no visām Latvijas pašvaldībām par atbalsta veidiem jauniešu uzņēmējdarbībai;</a:t>
            </a:r>
          </a:p>
          <a:p>
            <a:pPr lvl="1"/>
            <a:r>
              <a:rPr lang="lv-LV" sz="2200" dirty="0">
                <a:solidFill>
                  <a:schemeClr val="tx1">
                    <a:lumMod val="75000"/>
                    <a:lumOff val="25000"/>
                  </a:schemeClr>
                </a:solidFill>
              </a:rPr>
              <a:t>Ekspertu diskusija par jauniešu uzņēmējdarbību un tās atbalsta vajadzībām;</a:t>
            </a:r>
          </a:p>
          <a:p>
            <a:pPr lvl="1"/>
            <a:r>
              <a:rPr lang="lv-LV" sz="2200" dirty="0">
                <a:solidFill>
                  <a:schemeClr val="tx1">
                    <a:lumMod val="75000"/>
                    <a:lumOff val="25000"/>
                  </a:schemeClr>
                </a:solidFill>
              </a:rPr>
              <a:t>Jauniešu-uzņēmēju kvantitatīva aptauja + Swedbank īstenotās kvantitatīvās skolu jauniešu aptaujas datu sekundārā analīze.</a:t>
            </a:r>
          </a:p>
          <a:p>
            <a:r>
              <a:rPr lang="lv-LV" sz="2200" b="1" dirty="0">
                <a:solidFill>
                  <a:schemeClr val="tx1">
                    <a:lumMod val="75000"/>
                    <a:lumOff val="25000"/>
                  </a:schemeClr>
                </a:solidFill>
              </a:rPr>
              <a:t>Apzinātās un analizētās tēmas</a:t>
            </a:r>
            <a:r>
              <a:rPr lang="lv-LV" sz="2200" dirty="0">
                <a:solidFill>
                  <a:schemeClr val="tx1">
                    <a:lumMod val="75000"/>
                    <a:lumOff val="25000"/>
                  </a:schemeClr>
                </a:solidFill>
              </a:rPr>
              <a:t>:</a:t>
            </a:r>
          </a:p>
          <a:p>
            <a:pPr lvl="1"/>
            <a:r>
              <a:rPr lang="lv-LV" sz="2200" dirty="0">
                <a:solidFill>
                  <a:schemeClr val="tx1">
                    <a:lumMod val="75000"/>
                    <a:lumOff val="25000"/>
                  </a:schemeClr>
                </a:solidFill>
              </a:rPr>
              <a:t>Latvijas jauniešu iesaistes uzņēmējdarbībā raksturojums;</a:t>
            </a:r>
          </a:p>
          <a:p>
            <a:pPr lvl="1"/>
            <a:r>
              <a:rPr lang="lv-LV" sz="2200" dirty="0">
                <a:solidFill>
                  <a:schemeClr val="tx1">
                    <a:lumMod val="75000"/>
                    <a:lumOff val="25000"/>
                  </a:schemeClr>
                </a:solidFill>
              </a:rPr>
              <a:t>Jauniešiem pieejamais atbalsts uzņēmējdarbības uzsākšanai un īstenošanai;</a:t>
            </a:r>
          </a:p>
          <a:p>
            <a:pPr lvl="1"/>
            <a:r>
              <a:rPr lang="lv-LV" sz="2200" dirty="0">
                <a:solidFill>
                  <a:schemeClr val="tx1">
                    <a:lumMod val="75000"/>
                    <a:lumOff val="25000"/>
                  </a:schemeClr>
                </a:solidFill>
              </a:rPr>
              <a:t>Jauniešu uzņēmējdarbības analizēšanas pieejas;</a:t>
            </a:r>
          </a:p>
          <a:p>
            <a:pPr lvl="1"/>
            <a:r>
              <a:rPr lang="lv-LV" sz="2200" dirty="0">
                <a:solidFill>
                  <a:schemeClr val="tx1">
                    <a:lumMod val="75000"/>
                    <a:lumOff val="25000"/>
                  </a:schemeClr>
                </a:solidFill>
              </a:rPr>
              <a:t>Ārvalstu pieredze jauniešu uzņēmējdarbības atbalstā;</a:t>
            </a:r>
          </a:p>
          <a:p>
            <a:pPr lvl="1"/>
            <a:r>
              <a:rPr lang="lv-LV" sz="2200" dirty="0">
                <a:solidFill>
                  <a:schemeClr val="tx1">
                    <a:lumMod val="75000"/>
                    <a:lumOff val="25000"/>
                  </a:schemeClr>
                </a:solidFill>
              </a:rPr>
              <a:t>Būtiskākie izaicinājumi jauniešu uzņēmējdarbības aktivizēšanā Latvijā.</a:t>
            </a:r>
          </a:p>
          <a:p>
            <a:r>
              <a:rPr lang="lv-LV" sz="2200" b="1" dirty="0">
                <a:solidFill>
                  <a:schemeClr val="tx1">
                    <a:lumMod val="75000"/>
                    <a:lumOff val="25000"/>
                  </a:schemeClr>
                </a:solidFill>
              </a:rPr>
              <a:t>Pētījuma īstenošanas laiks</a:t>
            </a:r>
            <a:r>
              <a:rPr lang="lv-LV" sz="2200" dirty="0">
                <a:solidFill>
                  <a:schemeClr val="tx1">
                    <a:lumMod val="75000"/>
                    <a:lumOff val="25000"/>
                  </a:schemeClr>
                </a:solidFill>
              </a:rPr>
              <a:t>: 2016. gada jūlijs-septembris.</a:t>
            </a:r>
          </a:p>
          <a:p>
            <a:r>
              <a:rPr lang="lv-LV" sz="2200" b="1" dirty="0">
                <a:solidFill>
                  <a:schemeClr val="tx1">
                    <a:lumMod val="75000"/>
                    <a:lumOff val="25000"/>
                  </a:schemeClr>
                </a:solidFill>
              </a:rPr>
              <a:t>Pētījuma īstenotājs</a:t>
            </a:r>
            <a:r>
              <a:rPr lang="lv-LV" sz="2200" dirty="0">
                <a:solidFill>
                  <a:schemeClr val="tx1">
                    <a:lumMod val="75000"/>
                    <a:lumOff val="25000"/>
                  </a:schemeClr>
                </a:solidFill>
              </a:rPr>
              <a:t>: SIA «</a:t>
            </a:r>
            <a:r>
              <a:rPr lang="lv-LV" sz="2200" dirty="0" err="1">
                <a:solidFill>
                  <a:schemeClr val="tx1">
                    <a:lumMod val="75000"/>
                    <a:lumOff val="25000"/>
                  </a:schemeClr>
                </a:solidFill>
              </a:rPr>
              <a:t>Excolo</a:t>
            </a:r>
            <a:r>
              <a:rPr lang="lv-LV" sz="2200" dirty="0">
                <a:solidFill>
                  <a:schemeClr val="tx1">
                    <a:lumMod val="75000"/>
                    <a:lumOff val="25000"/>
                  </a:schemeClr>
                </a:solidFill>
              </a:rPr>
              <a:t> Latvia» (sociologs Gints </a:t>
            </a:r>
            <a:r>
              <a:rPr lang="lv-LV" sz="2200" dirty="0" err="1">
                <a:solidFill>
                  <a:schemeClr val="tx1">
                    <a:lumMod val="75000"/>
                    <a:lumOff val="25000"/>
                  </a:schemeClr>
                </a:solidFill>
              </a:rPr>
              <a:t>Klāsons</a:t>
            </a:r>
            <a:r>
              <a:rPr lang="lv-LV" sz="2200" dirty="0">
                <a:solidFill>
                  <a:schemeClr val="tx1">
                    <a:lumMod val="75000"/>
                    <a:lumOff val="25000"/>
                  </a:schemeClr>
                </a:solidFill>
              </a:rPr>
              <a:t>, ekonomists Uldis </a:t>
            </a:r>
            <a:r>
              <a:rPr lang="lv-LV" sz="2200" dirty="0" err="1">
                <a:solidFill>
                  <a:schemeClr val="tx1">
                    <a:lumMod val="75000"/>
                    <a:lumOff val="25000"/>
                  </a:schemeClr>
                </a:solidFill>
              </a:rPr>
              <a:t>Spuriņš</a:t>
            </a:r>
            <a:r>
              <a:rPr lang="lv-LV" sz="2200" dirty="0">
                <a:solidFill>
                  <a:schemeClr val="tx1">
                    <a:lumMod val="75000"/>
                    <a:lumOff val="25000"/>
                  </a:schemeClr>
                </a:solidFill>
              </a:rPr>
              <a:t>)</a:t>
            </a:r>
          </a:p>
        </p:txBody>
      </p:sp>
    </p:spTree>
    <p:extLst>
      <p:ext uri="{BB962C8B-B14F-4D97-AF65-F5344CB8AC3E}">
        <p14:creationId xmlns:p14="http://schemas.microsoft.com/office/powerpoint/2010/main" val="2300691608"/>
      </p:ext>
    </p:extLst>
  </p:cSld>
  <p:clrMapOvr>
    <a:masterClrMapping/>
  </p:clrMapOvr>
  <mc:AlternateContent xmlns:mc="http://schemas.openxmlformats.org/markup-compatibility/2006" xmlns:p14="http://schemas.microsoft.com/office/powerpoint/2010/main">
    <mc:Choice Requires="p14">
      <p:transition spd="slow" p14:dur="1250">
        <p:fade/>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descr="http://thecommsdept.co.uk/wp-content/uploads/2012/05/questions-and-conclusions-copy.jpg"/>
          <p:cNvPicPr>
            <a:picLocks noChangeAspect="1" noChangeArrowheads="1"/>
          </p:cNvPicPr>
          <p:nvPr/>
        </p:nvPicPr>
        <p:blipFill rotWithShape="1">
          <a:blip r:embed="rId2">
            <a:extLst>
              <a:ext uri="{28A0092B-C50C-407E-A947-70E740481C1C}">
                <a14:useLocalDpi xmlns:a14="http://schemas.microsoft.com/office/drawing/2010/main" val="0"/>
              </a:ext>
            </a:extLst>
          </a:blip>
          <a:srcRect l="803" r="1" b="1"/>
          <a:stretch/>
        </p:blipFill>
        <p:spPr bwMode="auto">
          <a:xfrm>
            <a:off x="5275671" y="906782"/>
            <a:ext cx="6916329" cy="5577837"/>
          </a:xfrm>
          <a:prstGeom prst="rect">
            <a:avLst/>
          </a:prstGeom>
          <a:noFill/>
          <a:effectLst/>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344130" y="642815"/>
            <a:ext cx="8295778" cy="5448300"/>
          </a:xfrm>
          <a:prstGeom prst="rect">
            <a:avLst/>
          </a:prstGeom>
        </p:spPr>
        <p:txBody>
          <a:bodyPr vert="horz" lIns="91440" tIns="45720" rIns="91440" bIns="45720" rtlCol="0">
            <a:noAutofit/>
          </a:bodyPr>
          <a:lstStyle/>
          <a:p>
            <a:pPr>
              <a:lnSpc>
                <a:spcPct val="80000"/>
              </a:lnSpc>
            </a:pPr>
            <a:r>
              <a:rPr lang="en-US" sz="2800" dirty="0" err="1">
                <a:solidFill>
                  <a:schemeClr val="tx1">
                    <a:lumMod val="65000"/>
                    <a:lumOff val="35000"/>
                  </a:schemeClr>
                </a:solidFill>
              </a:rPr>
              <a:t>Cik</a:t>
            </a:r>
            <a:r>
              <a:rPr lang="en-US" sz="2800" dirty="0">
                <a:solidFill>
                  <a:schemeClr val="tx1">
                    <a:lumMod val="65000"/>
                    <a:lumOff val="35000"/>
                  </a:schemeClr>
                </a:solidFill>
              </a:rPr>
              <a:t> </a:t>
            </a:r>
            <a:r>
              <a:rPr lang="en-US" sz="2800" dirty="0" err="1">
                <a:solidFill>
                  <a:schemeClr val="tx1">
                    <a:lumMod val="65000"/>
                    <a:lumOff val="35000"/>
                  </a:schemeClr>
                </a:solidFill>
              </a:rPr>
              <a:t>daudz</a:t>
            </a:r>
            <a:r>
              <a:rPr lang="en-US" sz="2800" dirty="0">
                <a:solidFill>
                  <a:schemeClr val="tx1">
                    <a:lumMod val="65000"/>
                    <a:lumOff val="35000"/>
                  </a:schemeClr>
                </a:solidFill>
              </a:rPr>
              <a:t> </a:t>
            </a:r>
            <a:r>
              <a:rPr lang="en-US" sz="2800" dirty="0" err="1">
                <a:solidFill>
                  <a:schemeClr val="tx1">
                    <a:lumMod val="65000"/>
                    <a:lumOff val="35000"/>
                  </a:schemeClr>
                </a:solidFill>
              </a:rPr>
              <a:t>jauniešu</a:t>
            </a:r>
            <a:r>
              <a:rPr lang="en-US" sz="2800" dirty="0">
                <a:solidFill>
                  <a:schemeClr val="tx1">
                    <a:lumMod val="65000"/>
                    <a:lumOff val="35000"/>
                  </a:schemeClr>
                </a:solidFill>
              </a:rPr>
              <a:t> </a:t>
            </a:r>
            <a:r>
              <a:rPr lang="en-US" sz="2800" dirty="0" err="1">
                <a:solidFill>
                  <a:schemeClr val="tx1">
                    <a:lumMod val="65000"/>
                    <a:lumOff val="35000"/>
                  </a:schemeClr>
                </a:solidFill>
              </a:rPr>
              <a:t>ir</a:t>
            </a:r>
            <a:r>
              <a:rPr lang="en-US" sz="2800" dirty="0">
                <a:solidFill>
                  <a:schemeClr val="tx1">
                    <a:lumMod val="65000"/>
                    <a:lumOff val="35000"/>
                  </a:schemeClr>
                </a:solidFill>
              </a:rPr>
              <a:t> </a:t>
            </a:r>
            <a:r>
              <a:rPr lang="en-US" sz="2800" dirty="0" err="1">
                <a:solidFill>
                  <a:schemeClr val="tx1">
                    <a:lumMod val="65000"/>
                    <a:lumOff val="35000"/>
                  </a:schemeClr>
                </a:solidFill>
              </a:rPr>
              <a:t>iesaistīti</a:t>
            </a:r>
            <a:r>
              <a:rPr lang="en-US" sz="2800" dirty="0">
                <a:solidFill>
                  <a:schemeClr val="tx1">
                    <a:lumMod val="65000"/>
                    <a:lumOff val="35000"/>
                  </a:schemeClr>
                </a:solidFill>
              </a:rPr>
              <a:t> </a:t>
            </a:r>
            <a:r>
              <a:rPr lang="en-US" sz="2800" dirty="0" err="1">
                <a:solidFill>
                  <a:schemeClr val="tx1">
                    <a:lumMod val="65000"/>
                    <a:lumOff val="35000"/>
                  </a:schemeClr>
                </a:solidFill>
              </a:rPr>
              <a:t>uzņēmējdarbībā</a:t>
            </a:r>
            <a:r>
              <a:rPr lang="en-US" sz="2800" dirty="0">
                <a:solidFill>
                  <a:schemeClr val="tx1">
                    <a:lumMod val="65000"/>
                    <a:lumOff val="35000"/>
                  </a:schemeClr>
                </a:solidFill>
              </a:rPr>
              <a:t>?</a:t>
            </a:r>
          </a:p>
          <a:p>
            <a:pPr>
              <a:lnSpc>
                <a:spcPct val="80000"/>
              </a:lnSpc>
            </a:pPr>
            <a:endParaRPr lang="en-US" sz="2800" dirty="0">
              <a:solidFill>
                <a:schemeClr val="tx1">
                  <a:lumMod val="65000"/>
                  <a:lumOff val="35000"/>
                </a:schemeClr>
              </a:solidFill>
            </a:endParaRPr>
          </a:p>
          <a:p>
            <a:pPr>
              <a:lnSpc>
                <a:spcPct val="80000"/>
              </a:lnSpc>
            </a:pPr>
            <a:r>
              <a:rPr lang="en-US" sz="2800" dirty="0" err="1">
                <a:solidFill>
                  <a:schemeClr val="tx1">
                    <a:lumMod val="65000"/>
                    <a:lumOff val="35000"/>
                  </a:schemeClr>
                </a:solidFill>
              </a:rPr>
              <a:t>Kādēļ</a:t>
            </a:r>
            <a:r>
              <a:rPr lang="en-US" sz="2800" dirty="0">
                <a:solidFill>
                  <a:schemeClr val="tx1">
                    <a:lumMod val="65000"/>
                    <a:lumOff val="35000"/>
                  </a:schemeClr>
                </a:solidFill>
              </a:rPr>
              <a:t> </a:t>
            </a:r>
            <a:r>
              <a:rPr lang="en-US" sz="2800" dirty="0" err="1">
                <a:solidFill>
                  <a:schemeClr val="tx1">
                    <a:lumMod val="65000"/>
                    <a:lumOff val="35000"/>
                  </a:schemeClr>
                </a:solidFill>
              </a:rPr>
              <a:t>jaunieši</a:t>
            </a:r>
            <a:r>
              <a:rPr lang="en-US" sz="2800" dirty="0">
                <a:solidFill>
                  <a:schemeClr val="tx1">
                    <a:lumMod val="65000"/>
                    <a:lumOff val="35000"/>
                  </a:schemeClr>
                </a:solidFill>
              </a:rPr>
              <a:t> </a:t>
            </a:r>
            <a:r>
              <a:rPr lang="en-US" sz="2800" dirty="0" err="1">
                <a:solidFill>
                  <a:schemeClr val="tx1">
                    <a:lumMod val="65000"/>
                    <a:lumOff val="35000"/>
                  </a:schemeClr>
                </a:solidFill>
              </a:rPr>
              <a:t>iesaistās</a:t>
            </a:r>
            <a:r>
              <a:rPr lang="en-US" sz="2800" dirty="0">
                <a:solidFill>
                  <a:schemeClr val="tx1">
                    <a:lumMod val="65000"/>
                    <a:lumOff val="35000"/>
                  </a:schemeClr>
                </a:solidFill>
              </a:rPr>
              <a:t> </a:t>
            </a:r>
            <a:r>
              <a:rPr lang="en-US" sz="2800" dirty="0" err="1">
                <a:solidFill>
                  <a:schemeClr val="tx1">
                    <a:lumMod val="65000"/>
                    <a:lumOff val="35000"/>
                  </a:schemeClr>
                </a:solidFill>
              </a:rPr>
              <a:t>uzņēmējdarbībā</a:t>
            </a:r>
            <a:r>
              <a:rPr lang="en-US" sz="2800" dirty="0">
                <a:solidFill>
                  <a:schemeClr val="tx1">
                    <a:lumMod val="65000"/>
                    <a:lumOff val="35000"/>
                  </a:schemeClr>
                </a:solidFill>
              </a:rPr>
              <a:t>?</a:t>
            </a:r>
          </a:p>
          <a:p>
            <a:pPr>
              <a:lnSpc>
                <a:spcPct val="80000"/>
              </a:lnSpc>
            </a:pPr>
            <a:endParaRPr lang="en-US" sz="2800" dirty="0">
              <a:solidFill>
                <a:schemeClr val="tx1">
                  <a:lumMod val="65000"/>
                  <a:lumOff val="35000"/>
                </a:schemeClr>
              </a:solidFill>
            </a:endParaRPr>
          </a:p>
          <a:p>
            <a:pPr>
              <a:lnSpc>
                <a:spcPct val="80000"/>
              </a:lnSpc>
            </a:pPr>
            <a:r>
              <a:rPr lang="en-US" sz="2800" dirty="0" err="1">
                <a:solidFill>
                  <a:schemeClr val="tx1">
                    <a:lumMod val="65000"/>
                    <a:lumOff val="35000"/>
                  </a:schemeClr>
                </a:solidFill>
              </a:rPr>
              <a:t>Kas</a:t>
            </a:r>
            <a:r>
              <a:rPr lang="en-US" sz="2800" dirty="0">
                <a:solidFill>
                  <a:schemeClr val="tx1">
                    <a:lumMod val="65000"/>
                    <a:lumOff val="35000"/>
                  </a:schemeClr>
                </a:solidFill>
              </a:rPr>
              <a:t> </a:t>
            </a:r>
            <a:r>
              <a:rPr lang="en-US" sz="2800" dirty="0" err="1">
                <a:solidFill>
                  <a:schemeClr val="tx1">
                    <a:lumMod val="65000"/>
                    <a:lumOff val="35000"/>
                  </a:schemeClr>
                </a:solidFill>
              </a:rPr>
              <a:t>attur</a:t>
            </a:r>
            <a:r>
              <a:rPr lang="en-US" sz="2800" dirty="0">
                <a:solidFill>
                  <a:schemeClr val="tx1">
                    <a:lumMod val="65000"/>
                    <a:lumOff val="35000"/>
                  </a:schemeClr>
                </a:solidFill>
              </a:rPr>
              <a:t> no </a:t>
            </a:r>
            <a:r>
              <a:rPr lang="en-US" sz="2800" dirty="0" err="1">
                <a:solidFill>
                  <a:schemeClr val="tx1">
                    <a:lumMod val="65000"/>
                    <a:lumOff val="35000"/>
                  </a:schemeClr>
                </a:solidFill>
              </a:rPr>
              <a:t>iesaistīšanās</a:t>
            </a:r>
            <a:r>
              <a:rPr lang="en-US" sz="2800" dirty="0">
                <a:solidFill>
                  <a:schemeClr val="tx1">
                    <a:lumMod val="65000"/>
                    <a:lumOff val="35000"/>
                  </a:schemeClr>
                </a:solidFill>
              </a:rPr>
              <a:t> </a:t>
            </a:r>
            <a:r>
              <a:rPr lang="en-US" sz="2800" dirty="0" err="1">
                <a:solidFill>
                  <a:schemeClr val="tx1">
                    <a:lumMod val="65000"/>
                    <a:lumOff val="35000"/>
                  </a:schemeClr>
                </a:solidFill>
              </a:rPr>
              <a:t>uzņēmējdarbībā</a:t>
            </a:r>
            <a:r>
              <a:rPr lang="en-US" sz="2800" dirty="0">
                <a:solidFill>
                  <a:schemeClr val="tx1">
                    <a:lumMod val="65000"/>
                    <a:lumOff val="35000"/>
                  </a:schemeClr>
                </a:solidFill>
              </a:rPr>
              <a:t>?</a:t>
            </a:r>
          </a:p>
          <a:p>
            <a:pPr>
              <a:lnSpc>
                <a:spcPct val="80000"/>
              </a:lnSpc>
            </a:pPr>
            <a:endParaRPr lang="en-US" sz="2800" dirty="0">
              <a:solidFill>
                <a:schemeClr val="tx1">
                  <a:lumMod val="65000"/>
                  <a:lumOff val="35000"/>
                </a:schemeClr>
              </a:solidFill>
            </a:endParaRPr>
          </a:p>
          <a:p>
            <a:pPr>
              <a:lnSpc>
                <a:spcPct val="80000"/>
              </a:lnSpc>
            </a:pPr>
            <a:r>
              <a:rPr lang="en-US" sz="2800" dirty="0" err="1">
                <a:solidFill>
                  <a:schemeClr val="tx1">
                    <a:lumMod val="65000"/>
                    <a:lumOff val="35000"/>
                  </a:schemeClr>
                </a:solidFill>
              </a:rPr>
              <a:t>Kāds</a:t>
            </a:r>
            <a:r>
              <a:rPr lang="en-US" sz="2800" dirty="0">
                <a:solidFill>
                  <a:schemeClr val="tx1">
                    <a:lumMod val="65000"/>
                    <a:lumOff val="35000"/>
                  </a:schemeClr>
                </a:solidFill>
              </a:rPr>
              <a:t> </a:t>
            </a:r>
            <a:r>
              <a:rPr lang="en-US" sz="2800" dirty="0" err="1">
                <a:solidFill>
                  <a:schemeClr val="tx1">
                    <a:lumMod val="65000"/>
                    <a:lumOff val="35000"/>
                  </a:schemeClr>
                </a:solidFill>
              </a:rPr>
              <a:t>atbalsts</a:t>
            </a:r>
            <a:r>
              <a:rPr lang="en-US" sz="2800" dirty="0">
                <a:solidFill>
                  <a:schemeClr val="tx1">
                    <a:lumMod val="65000"/>
                    <a:lumOff val="35000"/>
                  </a:schemeClr>
                </a:solidFill>
              </a:rPr>
              <a:t> </a:t>
            </a:r>
            <a:r>
              <a:rPr lang="en-US" sz="2800" dirty="0" err="1">
                <a:solidFill>
                  <a:schemeClr val="tx1">
                    <a:lumMod val="65000"/>
                    <a:lumOff val="35000"/>
                  </a:schemeClr>
                </a:solidFill>
              </a:rPr>
              <a:t>jauniešiem</a:t>
            </a:r>
            <a:r>
              <a:rPr lang="en-US" sz="2800" dirty="0">
                <a:solidFill>
                  <a:schemeClr val="tx1">
                    <a:lumMod val="65000"/>
                    <a:lumOff val="35000"/>
                  </a:schemeClr>
                </a:solidFill>
              </a:rPr>
              <a:t> </a:t>
            </a:r>
            <a:r>
              <a:rPr lang="en-US" sz="2800" dirty="0" err="1">
                <a:solidFill>
                  <a:schemeClr val="tx1">
                    <a:lumMod val="65000"/>
                    <a:lumOff val="35000"/>
                  </a:schemeClr>
                </a:solidFill>
              </a:rPr>
              <a:t>ir</a:t>
            </a:r>
            <a:r>
              <a:rPr lang="en-US" sz="2800" dirty="0">
                <a:solidFill>
                  <a:schemeClr val="tx1">
                    <a:lumMod val="65000"/>
                    <a:lumOff val="35000"/>
                  </a:schemeClr>
                </a:solidFill>
              </a:rPr>
              <a:t> </a:t>
            </a:r>
            <a:r>
              <a:rPr lang="en-US" sz="2800" dirty="0" err="1">
                <a:solidFill>
                  <a:schemeClr val="tx1">
                    <a:lumMod val="65000"/>
                    <a:lumOff val="35000"/>
                  </a:schemeClr>
                </a:solidFill>
              </a:rPr>
              <a:t>pieejams</a:t>
            </a:r>
            <a:r>
              <a:rPr lang="en-US" sz="2800" dirty="0">
                <a:solidFill>
                  <a:schemeClr val="tx1">
                    <a:lumMod val="65000"/>
                    <a:lumOff val="35000"/>
                  </a:schemeClr>
                </a:solidFill>
              </a:rPr>
              <a:t>?</a:t>
            </a:r>
          </a:p>
          <a:p>
            <a:pPr>
              <a:lnSpc>
                <a:spcPct val="80000"/>
              </a:lnSpc>
            </a:pPr>
            <a:endParaRPr lang="en-US" sz="2800" dirty="0">
              <a:solidFill>
                <a:schemeClr val="tx1">
                  <a:lumMod val="65000"/>
                  <a:lumOff val="35000"/>
                </a:schemeClr>
              </a:solidFill>
            </a:endParaRPr>
          </a:p>
          <a:p>
            <a:pPr>
              <a:lnSpc>
                <a:spcPct val="80000"/>
              </a:lnSpc>
            </a:pPr>
            <a:r>
              <a:rPr lang="en-US" sz="2800" dirty="0" err="1">
                <a:solidFill>
                  <a:schemeClr val="tx1">
                    <a:lumMod val="65000"/>
                    <a:lumOff val="35000"/>
                  </a:schemeClr>
                </a:solidFill>
              </a:rPr>
              <a:t>Kāds</a:t>
            </a:r>
            <a:r>
              <a:rPr lang="en-US" sz="2800" dirty="0">
                <a:solidFill>
                  <a:schemeClr val="tx1">
                    <a:lumMod val="65000"/>
                    <a:lumOff val="35000"/>
                  </a:schemeClr>
                </a:solidFill>
              </a:rPr>
              <a:t> </a:t>
            </a:r>
            <a:r>
              <a:rPr lang="en-US" sz="2800" dirty="0" err="1">
                <a:solidFill>
                  <a:schemeClr val="tx1">
                    <a:lumMod val="65000"/>
                    <a:lumOff val="35000"/>
                  </a:schemeClr>
                </a:solidFill>
              </a:rPr>
              <a:t>atbalsts</a:t>
            </a:r>
            <a:r>
              <a:rPr lang="en-US" sz="2800" dirty="0">
                <a:solidFill>
                  <a:schemeClr val="tx1">
                    <a:lumMod val="65000"/>
                    <a:lumOff val="35000"/>
                  </a:schemeClr>
                </a:solidFill>
              </a:rPr>
              <a:t> </a:t>
            </a:r>
            <a:r>
              <a:rPr lang="en-US" sz="2800" dirty="0" err="1">
                <a:solidFill>
                  <a:schemeClr val="tx1">
                    <a:lumMod val="65000"/>
                    <a:lumOff val="35000"/>
                  </a:schemeClr>
                </a:solidFill>
              </a:rPr>
              <a:t>jauniešiem</a:t>
            </a:r>
            <a:r>
              <a:rPr lang="en-US" sz="2800" dirty="0">
                <a:solidFill>
                  <a:schemeClr val="tx1">
                    <a:lumMod val="65000"/>
                    <a:lumOff val="35000"/>
                  </a:schemeClr>
                </a:solidFill>
              </a:rPr>
              <a:t> </a:t>
            </a:r>
            <a:r>
              <a:rPr lang="en-US" sz="2800" dirty="0" err="1">
                <a:solidFill>
                  <a:schemeClr val="tx1">
                    <a:lumMod val="65000"/>
                    <a:lumOff val="35000"/>
                  </a:schemeClr>
                </a:solidFill>
              </a:rPr>
              <a:t>būtu</a:t>
            </a:r>
            <a:r>
              <a:rPr lang="en-US" sz="2800" dirty="0">
                <a:solidFill>
                  <a:schemeClr val="tx1">
                    <a:lumMod val="65000"/>
                    <a:lumOff val="35000"/>
                  </a:schemeClr>
                </a:solidFill>
              </a:rPr>
              <a:t> </a:t>
            </a:r>
            <a:endParaRPr lang="lv-LV" sz="2800" dirty="0">
              <a:solidFill>
                <a:schemeClr val="tx1">
                  <a:lumMod val="65000"/>
                  <a:lumOff val="35000"/>
                </a:schemeClr>
              </a:solidFill>
            </a:endParaRPr>
          </a:p>
          <a:p>
            <a:pPr>
              <a:lnSpc>
                <a:spcPct val="80000"/>
              </a:lnSpc>
            </a:pPr>
            <a:r>
              <a:rPr lang="en-US" sz="2800" dirty="0" err="1">
                <a:solidFill>
                  <a:schemeClr val="tx1">
                    <a:lumMod val="65000"/>
                    <a:lumOff val="35000"/>
                  </a:schemeClr>
                </a:solidFill>
              </a:rPr>
              <a:t>nepieciešams</a:t>
            </a:r>
            <a:r>
              <a:rPr lang="en-US" sz="2800" dirty="0">
                <a:solidFill>
                  <a:schemeClr val="tx1">
                    <a:lumMod val="65000"/>
                    <a:lumOff val="35000"/>
                  </a:schemeClr>
                </a:solidFill>
              </a:rPr>
              <a:t>?</a:t>
            </a:r>
          </a:p>
          <a:p>
            <a:pPr>
              <a:lnSpc>
                <a:spcPct val="80000"/>
              </a:lnSpc>
            </a:pPr>
            <a:endParaRPr lang="en-US" sz="2800" dirty="0">
              <a:solidFill>
                <a:schemeClr val="tx1">
                  <a:lumMod val="65000"/>
                  <a:lumOff val="35000"/>
                </a:schemeClr>
              </a:solidFill>
            </a:endParaRPr>
          </a:p>
          <a:p>
            <a:pPr>
              <a:lnSpc>
                <a:spcPct val="80000"/>
              </a:lnSpc>
            </a:pPr>
            <a:r>
              <a:rPr lang="en-US" sz="2800" dirty="0" err="1">
                <a:solidFill>
                  <a:schemeClr val="tx1">
                    <a:lumMod val="65000"/>
                    <a:lumOff val="35000"/>
                  </a:schemeClr>
                </a:solidFill>
              </a:rPr>
              <a:t>Vai</a:t>
            </a:r>
            <a:r>
              <a:rPr lang="en-US" sz="2800" dirty="0">
                <a:solidFill>
                  <a:schemeClr val="tx1">
                    <a:lumMod val="65000"/>
                    <a:lumOff val="35000"/>
                  </a:schemeClr>
                </a:solidFill>
              </a:rPr>
              <a:t> </a:t>
            </a:r>
            <a:r>
              <a:rPr lang="en-US" sz="2800" dirty="0" err="1">
                <a:solidFill>
                  <a:schemeClr val="tx1">
                    <a:lumMod val="65000"/>
                    <a:lumOff val="35000"/>
                  </a:schemeClr>
                </a:solidFill>
              </a:rPr>
              <a:t>jauniešiem</a:t>
            </a:r>
            <a:r>
              <a:rPr lang="en-US" sz="2800" dirty="0">
                <a:solidFill>
                  <a:schemeClr val="tx1">
                    <a:lumMod val="65000"/>
                    <a:lumOff val="35000"/>
                  </a:schemeClr>
                </a:solidFill>
              </a:rPr>
              <a:t> </a:t>
            </a:r>
            <a:r>
              <a:rPr lang="en-US" sz="2800" dirty="0" err="1">
                <a:solidFill>
                  <a:schemeClr val="tx1">
                    <a:lumMod val="65000"/>
                    <a:lumOff val="35000"/>
                  </a:schemeClr>
                </a:solidFill>
              </a:rPr>
              <a:t>nepieciešams</a:t>
            </a:r>
            <a:r>
              <a:rPr lang="en-US" sz="2800" dirty="0">
                <a:solidFill>
                  <a:schemeClr val="tx1">
                    <a:lumMod val="65000"/>
                    <a:lumOff val="35000"/>
                  </a:schemeClr>
                </a:solidFill>
              </a:rPr>
              <a:t> </a:t>
            </a:r>
            <a:r>
              <a:rPr lang="en-US" sz="2800" dirty="0" err="1">
                <a:solidFill>
                  <a:schemeClr val="tx1">
                    <a:lumMod val="65000"/>
                    <a:lumOff val="35000"/>
                  </a:schemeClr>
                </a:solidFill>
              </a:rPr>
              <a:t>specifisks</a:t>
            </a:r>
            <a:r>
              <a:rPr lang="en-US" sz="2800" dirty="0">
                <a:solidFill>
                  <a:schemeClr val="tx1">
                    <a:lumMod val="65000"/>
                    <a:lumOff val="35000"/>
                  </a:schemeClr>
                </a:solidFill>
              </a:rPr>
              <a:t>, </a:t>
            </a:r>
            <a:endParaRPr lang="lv-LV" sz="2800" dirty="0">
              <a:solidFill>
                <a:schemeClr val="tx1">
                  <a:lumMod val="65000"/>
                  <a:lumOff val="35000"/>
                </a:schemeClr>
              </a:solidFill>
            </a:endParaRPr>
          </a:p>
          <a:p>
            <a:pPr>
              <a:lnSpc>
                <a:spcPct val="80000"/>
              </a:lnSpc>
            </a:pPr>
            <a:r>
              <a:rPr lang="en-US" sz="2800" dirty="0">
                <a:solidFill>
                  <a:schemeClr val="tx1">
                    <a:lumMod val="65000"/>
                    <a:lumOff val="35000"/>
                  </a:schemeClr>
                </a:solidFill>
              </a:rPr>
              <a:t>no </a:t>
            </a:r>
            <a:r>
              <a:rPr lang="en-US" sz="2800" dirty="0" err="1">
                <a:solidFill>
                  <a:schemeClr val="tx1">
                    <a:lumMod val="65000"/>
                    <a:lumOff val="35000"/>
                  </a:schemeClr>
                </a:solidFill>
              </a:rPr>
              <a:t>pārējiem</a:t>
            </a:r>
            <a:r>
              <a:rPr lang="en-US" sz="2800" dirty="0">
                <a:solidFill>
                  <a:schemeClr val="tx1">
                    <a:lumMod val="65000"/>
                    <a:lumOff val="35000"/>
                  </a:schemeClr>
                </a:solidFill>
              </a:rPr>
              <a:t> </a:t>
            </a:r>
            <a:r>
              <a:rPr lang="en-US" sz="2800" dirty="0" err="1">
                <a:solidFill>
                  <a:schemeClr val="tx1">
                    <a:lumMod val="65000"/>
                    <a:lumOff val="35000"/>
                  </a:schemeClr>
                </a:solidFill>
              </a:rPr>
              <a:t>uzņēmējiem</a:t>
            </a:r>
            <a:r>
              <a:rPr lang="en-US" sz="2800" dirty="0">
                <a:solidFill>
                  <a:schemeClr val="tx1">
                    <a:lumMod val="65000"/>
                    <a:lumOff val="35000"/>
                  </a:schemeClr>
                </a:solidFill>
              </a:rPr>
              <a:t> </a:t>
            </a:r>
            <a:endParaRPr lang="lv-LV" sz="2800" dirty="0">
              <a:solidFill>
                <a:schemeClr val="tx1">
                  <a:lumMod val="65000"/>
                  <a:lumOff val="35000"/>
                </a:schemeClr>
              </a:solidFill>
            </a:endParaRPr>
          </a:p>
          <a:p>
            <a:pPr>
              <a:lnSpc>
                <a:spcPct val="80000"/>
              </a:lnSpc>
            </a:pPr>
            <a:r>
              <a:rPr lang="en-US" sz="2800" dirty="0" err="1">
                <a:solidFill>
                  <a:schemeClr val="tx1">
                    <a:lumMod val="65000"/>
                    <a:lumOff val="35000"/>
                  </a:schemeClr>
                </a:solidFill>
              </a:rPr>
              <a:t>atšķirīgs</a:t>
            </a:r>
            <a:r>
              <a:rPr lang="en-US" sz="2800" dirty="0">
                <a:solidFill>
                  <a:schemeClr val="tx1">
                    <a:lumMod val="65000"/>
                    <a:lumOff val="35000"/>
                  </a:schemeClr>
                </a:solidFill>
              </a:rPr>
              <a:t> </a:t>
            </a:r>
            <a:r>
              <a:rPr lang="en-US" sz="2800" dirty="0" err="1">
                <a:solidFill>
                  <a:schemeClr val="tx1">
                    <a:lumMod val="65000"/>
                    <a:lumOff val="35000"/>
                  </a:schemeClr>
                </a:solidFill>
              </a:rPr>
              <a:t>atbalsts</a:t>
            </a:r>
            <a:r>
              <a:rPr lang="en-US" sz="2800" dirty="0">
                <a:solidFill>
                  <a:schemeClr val="tx1">
                    <a:lumMod val="65000"/>
                    <a:lumOff val="35000"/>
                  </a:schemeClr>
                </a:solidFill>
              </a:rPr>
              <a:t>?</a:t>
            </a:r>
          </a:p>
        </p:txBody>
      </p:sp>
    </p:spTree>
    <p:extLst>
      <p:ext uri="{BB962C8B-B14F-4D97-AF65-F5344CB8AC3E}">
        <p14:creationId xmlns:p14="http://schemas.microsoft.com/office/powerpoint/2010/main" val="2091565729"/>
      </p:ext>
    </p:extLst>
  </p:cSld>
  <p:clrMapOvr>
    <a:masterClrMapping/>
  </p:clrMapOvr>
  <mc:AlternateContent xmlns:mc="http://schemas.openxmlformats.org/markup-compatibility/2006" xmlns:p14="http://schemas.microsoft.com/office/powerpoint/2010/main">
    <mc:Choice Requires="p14">
      <p:transition spd="slow" p14:dur="1250">
        <p:fade/>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upa 1"/>
          <p:cNvGrpSpPr/>
          <p:nvPr/>
        </p:nvGrpSpPr>
        <p:grpSpPr>
          <a:xfrm>
            <a:off x="327025" y="3849993"/>
            <a:ext cx="11588750" cy="2615883"/>
            <a:chOff x="327025" y="3849993"/>
            <a:chExt cx="11588750" cy="2615883"/>
          </a:xfrm>
        </p:grpSpPr>
        <p:pic>
          <p:nvPicPr>
            <p:cNvPr id="5" name="Attēls 4"/>
            <p:cNvPicPr/>
            <p:nvPr/>
          </p:nvPicPr>
          <p:blipFill>
            <a:blip r:embed="rId3"/>
            <a:stretch>
              <a:fillRect/>
            </a:stretch>
          </p:blipFill>
          <p:spPr>
            <a:xfrm>
              <a:off x="327025" y="3849993"/>
              <a:ext cx="11588750" cy="2615883"/>
            </a:xfrm>
            <a:prstGeom prst="rect">
              <a:avLst/>
            </a:prstGeom>
          </p:spPr>
        </p:pic>
        <p:sp>
          <p:nvSpPr>
            <p:cNvPr id="6" name="Taisnstūris 5"/>
            <p:cNvSpPr/>
            <p:nvPr/>
          </p:nvSpPr>
          <p:spPr>
            <a:xfrm>
              <a:off x="4732638" y="3973671"/>
              <a:ext cx="308919" cy="2201323"/>
            </a:xfrm>
            <a:prstGeom prst="rect">
              <a:avLst/>
            </a:prstGeom>
            <a:solidFill>
              <a:schemeClr val="bg1">
                <a:lumMod val="50000"/>
                <a:alpha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a:p>
          </p:txBody>
        </p:sp>
        <p:sp>
          <p:nvSpPr>
            <p:cNvPr id="9" name="Taisnstūris 8"/>
            <p:cNvSpPr/>
            <p:nvPr/>
          </p:nvSpPr>
          <p:spPr>
            <a:xfrm>
              <a:off x="2582562" y="3973671"/>
              <a:ext cx="308919" cy="2201323"/>
            </a:xfrm>
            <a:prstGeom prst="rect">
              <a:avLst/>
            </a:prstGeom>
            <a:solidFill>
              <a:schemeClr val="bg1">
                <a:lumMod val="50000"/>
                <a:alpha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a:p>
          </p:txBody>
        </p:sp>
        <p:pic>
          <p:nvPicPr>
            <p:cNvPr id="2052" name="Picture 4" descr="http://www.flags.net/images/largeflags/ESTN0001.GIF"/>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82561" y="3973670"/>
              <a:ext cx="308920" cy="197831"/>
            </a:xfrm>
            <a:prstGeom prst="rect">
              <a:avLst/>
            </a:prstGeom>
            <a:noFill/>
            <a:ln w="3175">
              <a:noFill/>
            </a:ln>
            <a:extLst>
              <a:ext uri="{909E8E84-426E-40DD-AFC4-6F175D3DCCD1}">
                <a14:hiddenFill xmlns:a14="http://schemas.microsoft.com/office/drawing/2010/main">
                  <a:solidFill>
                    <a:srgbClr val="FFFFFF"/>
                  </a:solidFill>
                </a14:hiddenFill>
              </a:ext>
            </a:extLst>
          </p:spPr>
        </p:pic>
        <p:sp>
          <p:nvSpPr>
            <p:cNvPr id="10" name="Taisnstūris 9"/>
            <p:cNvSpPr/>
            <p:nvPr/>
          </p:nvSpPr>
          <p:spPr>
            <a:xfrm>
              <a:off x="5041557" y="3973671"/>
              <a:ext cx="308919" cy="2201323"/>
            </a:xfrm>
            <a:prstGeom prst="rect">
              <a:avLst/>
            </a:prstGeom>
            <a:solidFill>
              <a:schemeClr val="bg1">
                <a:lumMod val="50000"/>
                <a:alpha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a:p>
          </p:txBody>
        </p:sp>
        <p:pic>
          <p:nvPicPr>
            <p:cNvPr id="2054" name="Picture 6" descr="https://upload.wikimedia.org/wikipedia/commons/thumb/1/11/Flag_of_Lithuania.svg/2000px-Flag_of_Lithuania.svg.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16843" y="3973670"/>
              <a:ext cx="329719" cy="197831"/>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https://media1.britannica.com/eb-media/49/6249-004-179BDE49.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732638" y="3973671"/>
              <a:ext cx="308919" cy="197830"/>
            </a:xfrm>
            <a:prstGeom prst="rect">
              <a:avLst/>
            </a:prstGeom>
            <a:noFill/>
            <a:extLst>
              <a:ext uri="{909E8E84-426E-40DD-AFC4-6F175D3DCCD1}">
                <a14:hiddenFill xmlns:a14="http://schemas.microsoft.com/office/drawing/2010/main">
                  <a:solidFill>
                    <a:srgbClr val="FFFFFF"/>
                  </a:solidFill>
                </a14:hiddenFill>
              </a:ext>
            </a:extLst>
          </p:spPr>
        </p:pic>
        <p:sp>
          <p:nvSpPr>
            <p:cNvPr id="13" name="Taisnstūris 12"/>
            <p:cNvSpPr/>
            <p:nvPr/>
          </p:nvSpPr>
          <p:spPr>
            <a:xfrm>
              <a:off x="691978" y="3973671"/>
              <a:ext cx="308919" cy="2201323"/>
            </a:xfrm>
            <a:prstGeom prst="rect">
              <a:avLst/>
            </a:prstGeom>
            <a:solidFill>
              <a:schemeClr val="bg1">
                <a:lumMod val="50000"/>
                <a:alpha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a:p>
          </p:txBody>
        </p:sp>
        <p:pic>
          <p:nvPicPr>
            <p:cNvPr id="2058" name="Picture 10" descr="http://www.flags.net/images/largeflags/EUUN0001.GIF"/>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88063" y="3961870"/>
              <a:ext cx="312833" cy="209631"/>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4" descr="http://www.flags.net/images/largeflags/ESTN0001.GIF"/>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79333" y="3973669"/>
              <a:ext cx="308920" cy="197831"/>
            </a:xfrm>
            <a:prstGeom prst="rect">
              <a:avLst/>
            </a:prstGeom>
            <a:noFill/>
            <a:ln w="3175">
              <a:noFill/>
            </a:ln>
            <a:extLst>
              <a:ext uri="{909E8E84-426E-40DD-AFC4-6F175D3DCCD1}">
                <a14:hiddenFill xmlns:a14="http://schemas.microsoft.com/office/drawing/2010/main">
                  <a:solidFill>
                    <a:srgbClr val="FFFFFF"/>
                  </a:solidFill>
                </a14:hiddenFill>
              </a:ext>
            </a:extLst>
          </p:spPr>
        </p:pic>
        <p:pic>
          <p:nvPicPr>
            <p:cNvPr id="16" name="Picture 2" descr="https://media1.britannica.com/eb-media/49/6249-004-179BDE49.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728724" y="3973670"/>
              <a:ext cx="308919" cy="197830"/>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10" descr="http://www.flags.net/images/largeflags/EUUN0001.GIF"/>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84835" y="3961869"/>
              <a:ext cx="312833" cy="209631"/>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3" name="Grupa 2"/>
          <p:cNvGrpSpPr/>
          <p:nvPr/>
        </p:nvGrpSpPr>
        <p:grpSpPr>
          <a:xfrm>
            <a:off x="327025" y="628362"/>
            <a:ext cx="3985482" cy="1313357"/>
            <a:chOff x="327025" y="628362"/>
            <a:chExt cx="3985482" cy="1313357"/>
          </a:xfrm>
        </p:grpSpPr>
        <p:pic>
          <p:nvPicPr>
            <p:cNvPr id="21" name="Picture 10" descr="http://www.flags.net/images/largeflags/EUUN0001.GIF"/>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27025" y="1287958"/>
              <a:ext cx="973062" cy="652054"/>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1569310" y="628362"/>
              <a:ext cx="1087393" cy="461665"/>
            </a:xfrm>
            <a:prstGeom prst="rect">
              <a:avLst/>
            </a:prstGeom>
            <a:noFill/>
          </p:spPr>
          <p:txBody>
            <a:bodyPr wrap="square" rtlCol="0">
              <a:spAutoFit/>
            </a:bodyPr>
            <a:lstStyle/>
            <a:p>
              <a:pPr algn="ctr"/>
              <a:r>
                <a:rPr lang="lv-LV" sz="2400" dirty="0">
                  <a:solidFill>
                    <a:schemeClr val="tx1">
                      <a:lumMod val="65000"/>
                      <a:lumOff val="35000"/>
                    </a:schemeClr>
                  </a:solidFill>
                </a:rPr>
                <a:t>20-24</a:t>
              </a:r>
            </a:p>
          </p:txBody>
        </p:sp>
        <p:sp>
          <p:nvSpPr>
            <p:cNvPr id="23" name="TextBox 22"/>
            <p:cNvSpPr txBox="1"/>
            <p:nvPr/>
          </p:nvSpPr>
          <p:spPr>
            <a:xfrm>
              <a:off x="3150975" y="628362"/>
              <a:ext cx="1087393" cy="461665"/>
            </a:xfrm>
            <a:prstGeom prst="rect">
              <a:avLst/>
            </a:prstGeom>
            <a:noFill/>
          </p:spPr>
          <p:txBody>
            <a:bodyPr wrap="square" rtlCol="0">
              <a:spAutoFit/>
            </a:bodyPr>
            <a:lstStyle/>
            <a:p>
              <a:pPr algn="ctr"/>
              <a:r>
                <a:rPr lang="lv-LV" sz="2400" dirty="0">
                  <a:solidFill>
                    <a:schemeClr val="tx1">
                      <a:lumMod val="65000"/>
                      <a:lumOff val="35000"/>
                    </a:schemeClr>
                  </a:solidFill>
                </a:rPr>
                <a:t>25-29</a:t>
              </a:r>
            </a:p>
          </p:txBody>
        </p:sp>
        <p:sp>
          <p:nvSpPr>
            <p:cNvPr id="24" name="TextBox 23"/>
            <p:cNvSpPr txBox="1"/>
            <p:nvPr/>
          </p:nvSpPr>
          <p:spPr>
            <a:xfrm>
              <a:off x="1532239" y="1233833"/>
              <a:ext cx="1210960" cy="707886"/>
            </a:xfrm>
            <a:prstGeom prst="rect">
              <a:avLst/>
            </a:prstGeom>
            <a:noFill/>
          </p:spPr>
          <p:txBody>
            <a:bodyPr wrap="square" rtlCol="0">
              <a:spAutoFit/>
            </a:bodyPr>
            <a:lstStyle/>
            <a:p>
              <a:pPr algn="ctr"/>
              <a:r>
                <a:rPr lang="lv-LV" sz="4000" b="1" dirty="0">
                  <a:solidFill>
                    <a:schemeClr val="accent1">
                      <a:lumMod val="50000"/>
                    </a:schemeClr>
                  </a:solidFill>
                </a:rPr>
                <a:t>5%</a:t>
              </a:r>
            </a:p>
          </p:txBody>
        </p:sp>
        <p:sp>
          <p:nvSpPr>
            <p:cNvPr id="28" name="TextBox 27"/>
            <p:cNvSpPr txBox="1"/>
            <p:nvPr/>
          </p:nvSpPr>
          <p:spPr>
            <a:xfrm>
              <a:off x="3101547" y="1233833"/>
              <a:ext cx="1210960" cy="707886"/>
            </a:xfrm>
            <a:prstGeom prst="rect">
              <a:avLst/>
            </a:prstGeom>
            <a:noFill/>
          </p:spPr>
          <p:txBody>
            <a:bodyPr wrap="square" rtlCol="0">
              <a:spAutoFit/>
            </a:bodyPr>
            <a:lstStyle/>
            <a:p>
              <a:pPr algn="ctr"/>
              <a:r>
                <a:rPr lang="lv-LV" sz="4000" b="1" dirty="0">
                  <a:solidFill>
                    <a:schemeClr val="accent1">
                      <a:lumMod val="50000"/>
                    </a:schemeClr>
                  </a:solidFill>
                </a:rPr>
                <a:t>8%</a:t>
              </a:r>
            </a:p>
          </p:txBody>
        </p:sp>
      </p:grpSp>
      <p:grpSp>
        <p:nvGrpSpPr>
          <p:cNvPr id="4" name="Grupa 3"/>
          <p:cNvGrpSpPr/>
          <p:nvPr/>
        </p:nvGrpSpPr>
        <p:grpSpPr>
          <a:xfrm>
            <a:off x="327025" y="2234733"/>
            <a:ext cx="3985482" cy="707886"/>
            <a:chOff x="327025" y="2234733"/>
            <a:chExt cx="3985482" cy="707886"/>
          </a:xfrm>
        </p:grpSpPr>
        <p:pic>
          <p:nvPicPr>
            <p:cNvPr id="20" name="Picture 2" descr="https://media1.britannica.com/eb-media/49/6249-004-179BDE49.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27025" y="2301157"/>
              <a:ext cx="960888" cy="615347"/>
            </a:xfrm>
            <a:prstGeom prst="rect">
              <a:avLst/>
            </a:prstGeom>
            <a:noFill/>
            <a:extLst>
              <a:ext uri="{909E8E84-426E-40DD-AFC4-6F175D3DCCD1}">
                <a14:hiddenFill xmlns:a14="http://schemas.microsoft.com/office/drawing/2010/main">
                  <a:solidFill>
                    <a:srgbClr val="FFFFFF"/>
                  </a:solidFill>
                </a14:hiddenFill>
              </a:ext>
            </a:extLst>
          </p:spPr>
        </p:pic>
        <p:sp>
          <p:nvSpPr>
            <p:cNvPr id="25" name="TextBox 24"/>
            <p:cNvSpPr txBox="1"/>
            <p:nvPr/>
          </p:nvSpPr>
          <p:spPr>
            <a:xfrm>
              <a:off x="1532239" y="2234733"/>
              <a:ext cx="1210960" cy="707886"/>
            </a:xfrm>
            <a:prstGeom prst="rect">
              <a:avLst/>
            </a:prstGeom>
            <a:noFill/>
          </p:spPr>
          <p:txBody>
            <a:bodyPr wrap="square" rtlCol="0">
              <a:spAutoFit/>
            </a:bodyPr>
            <a:lstStyle/>
            <a:p>
              <a:pPr algn="ctr"/>
              <a:r>
                <a:rPr lang="lv-LV" sz="4000" b="1" dirty="0">
                  <a:solidFill>
                    <a:srgbClr val="990000"/>
                  </a:solidFill>
                </a:rPr>
                <a:t>4%</a:t>
              </a:r>
            </a:p>
          </p:txBody>
        </p:sp>
        <p:sp>
          <p:nvSpPr>
            <p:cNvPr id="29" name="TextBox 28"/>
            <p:cNvSpPr txBox="1"/>
            <p:nvPr/>
          </p:nvSpPr>
          <p:spPr>
            <a:xfrm>
              <a:off x="3101547" y="2234733"/>
              <a:ext cx="1210960" cy="707886"/>
            </a:xfrm>
            <a:prstGeom prst="rect">
              <a:avLst/>
            </a:prstGeom>
            <a:noFill/>
          </p:spPr>
          <p:txBody>
            <a:bodyPr wrap="square" rtlCol="0">
              <a:spAutoFit/>
            </a:bodyPr>
            <a:lstStyle/>
            <a:p>
              <a:pPr algn="ctr"/>
              <a:r>
                <a:rPr lang="lv-LV" sz="4000" b="1" dirty="0">
                  <a:solidFill>
                    <a:srgbClr val="990000"/>
                  </a:solidFill>
                </a:rPr>
                <a:t>6,5%</a:t>
              </a:r>
            </a:p>
          </p:txBody>
        </p:sp>
      </p:grpSp>
      <p:sp>
        <p:nvSpPr>
          <p:cNvPr id="32" name="TextBox 31"/>
          <p:cNvSpPr txBox="1"/>
          <p:nvPr/>
        </p:nvSpPr>
        <p:spPr>
          <a:xfrm>
            <a:off x="1532239" y="2869733"/>
            <a:ext cx="1210960" cy="461665"/>
          </a:xfrm>
          <a:prstGeom prst="rect">
            <a:avLst/>
          </a:prstGeom>
          <a:solidFill>
            <a:srgbClr val="990000"/>
          </a:solidFill>
        </p:spPr>
        <p:txBody>
          <a:bodyPr wrap="square" rtlCol="0">
            <a:spAutoFit/>
          </a:bodyPr>
          <a:lstStyle/>
          <a:p>
            <a:pPr algn="ctr"/>
            <a:r>
              <a:rPr lang="lv-LV" sz="2400" dirty="0">
                <a:solidFill>
                  <a:schemeClr val="bg1"/>
                </a:solidFill>
              </a:rPr>
              <a:t>~5,3tk</a:t>
            </a:r>
          </a:p>
        </p:txBody>
      </p:sp>
      <p:sp>
        <p:nvSpPr>
          <p:cNvPr id="33" name="TextBox 32"/>
          <p:cNvSpPr txBox="1"/>
          <p:nvPr/>
        </p:nvSpPr>
        <p:spPr>
          <a:xfrm>
            <a:off x="3038047" y="2869733"/>
            <a:ext cx="1210960" cy="461665"/>
          </a:xfrm>
          <a:prstGeom prst="rect">
            <a:avLst/>
          </a:prstGeom>
          <a:solidFill>
            <a:srgbClr val="990000"/>
          </a:solidFill>
        </p:spPr>
        <p:txBody>
          <a:bodyPr wrap="square" rtlCol="0">
            <a:spAutoFit/>
          </a:bodyPr>
          <a:lstStyle/>
          <a:p>
            <a:pPr algn="ctr"/>
            <a:r>
              <a:rPr lang="lv-LV" sz="2400" dirty="0">
                <a:solidFill>
                  <a:schemeClr val="bg1"/>
                </a:solidFill>
              </a:rPr>
              <a:t>~9,5tk</a:t>
            </a:r>
          </a:p>
        </p:txBody>
      </p:sp>
      <p:grpSp>
        <p:nvGrpSpPr>
          <p:cNvPr id="8" name="Grupa 7"/>
          <p:cNvGrpSpPr/>
          <p:nvPr/>
        </p:nvGrpSpPr>
        <p:grpSpPr>
          <a:xfrm>
            <a:off x="6337300" y="628362"/>
            <a:ext cx="3673390" cy="2469865"/>
            <a:chOff x="6337300" y="628362"/>
            <a:chExt cx="3673390" cy="2469865"/>
          </a:xfrm>
        </p:grpSpPr>
        <p:sp>
          <p:nvSpPr>
            <p:cNvPr id="34" name="TextBox 33"/>
            <p:cNvSpPr txBox="1"/>
            <p:nvPr/>
          </p:nvSpPr>
          <p:spPr>
            <a:xfrm>
              <a:off x="8744810" y="628362"/>
              <a:ext cx="1087393" cy="461665"/>
            </a:xfrm>
            <a:prstGeom prst="rect">
              <a:avLst/>
            </a:prstGeom>
            <a:noFill/>
          </p:spPr>
          <p:txBody>
            <a:bodyPr wrap="square" rtlCol="0">
              <a:spAutoFit/>
            </a:bodyPr>
            <a:lstStyle/>
            <a:p>
              <a:pPr algn="ctr"/>
              <a:r>
                <a:rPr lang="lv-LV" sz="2400" dirty="0">
                  <a:solidFill>
                    <a:schemeClr val="tx1">
                      <a:lumMod val="65000"/>
                      <a:lumOff val="35000"/>
                    </a:schemeClr>
                  </a:solidFill>
                </a:rPr>
                <a:t>15-24</a:t>
              </a:r>
            </a:p>
          </p:txBody>
        </p:sp>
        <p:sp>
          <p:nvSpPr>
            <p:cNvPr id="35" name="TextBox 34"/>
            <p:cNvSpPr txBox="1"/>
            <p:nvPr/>
          </p:nvSpPr>
          <p:spPr>
            <a:xfrm>
              <a:off x="8799730" y="1260041"/>
              <a:ext cx="1210960" cy="707886"/>
            </a:xfrm>
            <a:prstGeom prst="rect">
              <a:avLst/>
            </a:prstGeom>
            <a:noFill/>
          </p:spPr>
          <p:txBody>
            <a:bodyPr wrap="square" rtlCol="0">
              <a:spAutoFit/>
            </a:bodyPr>
            <a:lstStyle/>
            <a:p>
              <a:pPr algn="ctr"/>
              <a:r>
                <a:rPr lang="lv-LV" sz="4000" b="1" dirty="0">
                  <a:solidFill>
                    <a:srgbClr val="990000"/>
                  </a:solidFill>
                </a:rPr>
                <a:t>0,2%</a:t>
              </a:r>
            </a:p>
          </p:txBody>
        </p:sp>
        <p:sp>
          <p:nvSpPr>
            <p:cNvPr id="37" name="TextBox 36"/>
            <p:cNvSpPr txBox="1"/>
            <p:nvPr/>
          </p:nvSpPr>
          <p:spPr>
            <a:xfrm>
              <a:off x="6337300" y="1383152"/>
              <a:ext cx="2396178" cy="461665"/>
            </a:xfrm>
            <a:prstGeom prst="rect">
              <a:avLst/>
            </a:prstGeom>
            <a:noFill/>
          </p:spPr>
          <p:txBody>
            <a:bodyPr wrap="square" rtlCol="0">
              <a:spAutoFit/>
            </a:bodyPr>
            <a:lstStyle/>
            <a:p>
              <a:pPr algn="r"/>
              <a:r>
                <a:rPr lang="lv-LV" sz="2400" dirty="0">
                  <a:solidFill>
                    <a:schemeClr val="tx1">
                      <a:lumMod val="75000"/>
                      <a:lumOff val="25000"/>
                    </a:schemeClr>
                  </a:solidFill>
                </a:rPr>
                <a:t>Uzņēmēji</a:t>
              </a:r>
            </a:p>
          </p:txBody>
        </p:sp>
        <p:sp>
          <p:nvSpPr>
            <p:cNvPr id="40" name="TextBox 39"/>
            <p:cNvSpPr txBox="1"/>
            <p:nvPr/>
          </p:nvSpPr>
          <p:spPr>
            <a:xfrm>
              <a:off x="6337300" y="1957122"/>
              <a:ext cx="2396178" cy="461665"/>
            </a:xfrm>
            <a:prstGeom prst="rect">
              <a:avLst/>
            </a:prstGeom>
            <a:noFill/>
          </p:spPr>
          <p:txBody>
            <a:bodyPr wrap="square" rtlCol="0">
              <a:spAutoFit/>
            </a:bodyPr>
            <a:lstStyle/>
            <a:p>
              <a:pPr algn="r"/>
              <a:r>
                <a:rPr lang="lv-LV" sz="2400" dirty="0" err="1">
                  <a:solidFill>
                    <a:schemeClr val="tx1">
                      <a:lumMod val="75000"/>
                      <a:lumOff val="25000"/>
                    </a:schemeClr>
                  </a:solidFill>
                </a:rPr>
                <a:t>Pašnodarbinātie</a:t>
              </a:r>
              <a:endParaRPr lang="lv-LV" sz="2400" dirty="0">
                <a:solidFill>
                  <a:schemeClr val="tx1">
                    <a:lumMod val="75000"/>
                    <a:lumOff val="25000"/>
                  </a:schemeClr>
                </a:solidFill>
              </a:endParaRPr>
            </a:p>
          </p:txBody>
        </p:sp>
        <p:sp>
          <p:nvSpPr>
            <p:cNvPr id="41" name="TextBox 40"/>
            <p:cNvSpPr txBox="1"/>
            <p:nvPr/>
          </p:nvSpPr>
          <p:spPr>
            <a:xfrm>
              <a:off x="6337300" y="2531092"/>
              <a:ext cx="2396178" cy="461665"/>
            </a:xfrm>
            <a:prstGeom prst="rect">
              <a:avLst/>
            </a:prstGeom>
            <a:noFill/>
          </p:spPr>
          <p:txBody>
            <a:bodyPr wrap="square" rtlCol="0">
              <a:spAutoFit/>
            </a:bodyPr>
            <a:lstStyle/>
            <a:p>
              <a:pPr algn="r"/>
              <a:r>
                <a:rPr lang="lv-LV" sz="2400" dirty="0">
                  <a:solidFill>
                    <a:schemeClr val="tx1">
                      <a:lumMod val="75000"/>
                      <a:lumOff val="25000"/>
                    </a:schemeClr>
                  </a:solidFill>
                </a:rPr>
                <a:t>Algoti darbinieki</a:t>
              </a:r>
            </a:p>
          </p:txBody>
        </p:sp>
        <p:sp>
          <p:nvSpPr>
            <p:cNvPr id="42" name="TextBox 41"/>
            <p:cNvSpPr txBox="1"/>
            <p:nvPr/>
          </p:nvSpPr>
          <p:spPr>
            <a:xfrm>
              <a:off x="8799730" y="1831541"/>
              <a:ext cx="1210960" cy="707886"/>
            </a:xfrm>
            <a:prstGeom prst="rect">
              <a:avLst/>
            </a:prstGeom>
            <a:noFill/>
          </p:spPr>
          <p:txBody>
            <a:bodyPr wrap="square" rtlCol="0">
              <a:spAutoFit/>
            </a:bodyPr>
            <a:lstStyle/>
            <a:p>
              <a:pPr algn="ctr"/>
              <a:r>
                <a:rPr lang="lv-LV" sz="4000" b="1" dirty="0">
                  <a:solidFill>
                    <a:srgbClr val="990000"/>
                  </a:solidFill>
                </a:rPr>
                <a:t>1%</a:t>
              </a:r>
            </a:p>
          </p:txBody>
        </p:sp>
        <p:sp>
          <p:nvSpPr>
            <p:cNvPr id="43" name="TextBox 42"/>
            <p:cNvSpPr txBox="1"/>
            <p:nvPr/>
          </p:nvSpPr>
          <p:spPr>
            <a:xfrm>
              <a:off x="8799730" y="2390341"/>
              <a:ext cx="1210960" cy="707886"/>
            </a:xfrm>
            <a:prstGeom prst="rect">
              <a:avLst/>
            </a:prstGeom>
            <a:noFill/>
          </p:spPr>
          <p:txBody>
            <a:bodyPr wrap="square" rtlCol="0">
              <a:spAutoFit/>
            </a:bodyPr>
            <a:lstStyle/>
            <a:p>
              <a:pPr algn="ctr"/>
              <a:r>
                <a:rPr lang="lv-LV" sz="4000" b="1" dirty="0">
                  <a:solidFill>
                    <a:srgbClr val="990000"/>
                  </a:solidFill>
                </a:rPr>
                <a:t>28%</a:t>
              </a:r>
            </a:p>
          </p:txBody>
        </p:sp>
      </p:grpSp>
      <p:sp>
        <p:nvSpPr>
          <p:cNvPr id="44" name="TextBox 43"/>
          <p:cNvSpPr txBox="1"/>
          <p:nvPr/>
        </p:nvSpPr>
        <p:spPr>
          <a:xfrm>
            <a:off x="10076942" y="1383152"/>
            <a:ext cx="1210960" cy="461665"/>
          </a:xfrm>
          <a:prstGeom prst="rect">
            <a:avLst/>
          </a:prstGeom>
          <a:solidFill>
            <a:srgbClr val="990000"/>
          </a:solidFill>
        </p:spPr>
        <p:txBody>
          <a:bodyPr wrap="square" rtlCol="0">
            <a:spAutoFit/>
          </a:bodyPr>
          <a:lstStyle/>
          <a:p>
            <a:pPr algn="ctr"/>
            <a:r>
              <a:rPr lang="lv-LV" sz="2400" dirty="0">
                <a:solidFill>
                  <a:schemeClr val="bg1"/>
                </a:solidFill>
              </a:rPr>
              <a:t>~450</a:t>
            </a:r>
          </a:p>
        </p:txBody>
      </p:sp>
      <p:sp>
        <p:nvSpPr>
          <p:cNvPr id="45" name="TextBox 44"/>
          <p:cNvSpPr txBox="1"/>
          <p:nvPr/>
        </p:nvSpPr>
        <p:spPr>
          <a:xfrm>
            <a:off x="10076942" y="1980052"/>
            <a:ext cx="1210960" cy="461665"/>
          </a:xfrm>
          <a:prstGeom prst="rect">
            <a:avLst/>
          </a:prstGeom>
          <a:solidFill>
            <a:srgbClr val="990000"/>
          </a:solidFill>
        </p:spPr>
        <p:txBody>
          <a:bodyPr wrap="square" rtlCol="0">
            <a:spAutoFit/>
          </a:bodyPr>
          <a:lstStyle/>
          <a:p>
            <a:pPr algn="ctr"/>
            <a:r>
              <a:rPr lang="lv-LV" sz="2400" dirty="0">
                <a:solidFill>
                  <a:schemeClr val="bg1"/>
                </a:solidFill>
              </a:rPr>
              <a:t>~3tk</a:t>
            </a:r>
          </a:p>
        </p:txBody>
      </p:sp>
      <p:sp>
        <p:nvSpPr>
          <p:cNvPr id="46" name="TextBox 45"/>
          <p:cNvSpPr txBox="1"/>
          <p:nvPr/>
        </p:nvSpPr>
        <p:spPr>
          <a:xfrm>
            <a:off x="10076942" y="2551552"/>
            <a:ext cx="1210960" cy="461665"/>
          </a:xfrm>
          <a:prstGeom prst="rect">
            <a:avLst/>
          </a:prstGeom>
          <a:solidFill>
            <a:srgbClr val="990000"/>
          </a:solidFill>
        </p:spPr>
        <p:txBody>
          <a:bodyPr wrap="square" rtlCol="0">
            <a:spAutoFit/>
          </a:bodyPr>
          <a:lstStyle/>
          <a:p>
            <a:pPr algn="ctr"/>
            <a:r>
              <a:rPr lang="lv-LV" sz="2400" dirty="0">
                <a:solidFill>
                  <a:schemeClr val="bg1"/>
                </a:solidFill>
              </a:rPr>
              <a:t>~63tk</a:t>
            </a:r>
          </a:p>
        </p:txBody>
      </p:sp>
    </p:spTree>
    <p:extLst>
      <p:ext uri="{BB962C8B-B14F-4D97-AF65-F5344CB8AC3E}">
        <p14:creationId xmlns:p14="http://schemas.microsoft.com/office/powerpoint/2010/main" val="1121151734"/>
      </p:ext>
    </p:extLst>
  </p:cSld>
  <p:clrMapOvr>
    <a:masterClrMapping/>
  </p:clrMapOvr>
  <mc:AlternateContent xmlns:mc="http://schemas.openxmlformats.org/markup-compatibility/2006" xmlns:p14="http://schemas.microsoft.com/office/powerpoint/2010/main">
    <mc:Choice Requires="p14">
      <p:transition spd="slow" p14:dur="1250">
        <p:fad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afterEffect">
                                  <p:stCondLst>
                                    <p:cond delay="500"/>
                                  </p:stCondLst>
                                  <p:childTnLst>
                                    <p:set>
                                      <p:cBhvr>
                                        <p:cTn id="6" dur="1" fill="hold">
                                          <p:stCondLst>
                                            <p:cond delay="0"/>
                                          </p:stCondLst>
                                        </p:cTn>
                                        <p:tgtEl>
                                          <p:spTgt spid="3"/>
                                        </p:tgtEl>
                                        <p:attrNameLst>
                                          <p:attrName>style.visibility</p:attrName>
                                        </p:attrNameLst>
                                      </p:cBhvr>
                                      <p:to>
                                        <p:strVal val="visible"/>
                                      </p:to>
                                    </p:set>
                                    <p:anim calcmode="lin" valueType="num">
                                      <p:cBhvr>
                                        <p:cTn id="7" dur="1750" fill="hold"/>
                                        <p:tgtEl>
                                          <p:spTgt spid="3"/>
                                        </p:tgtEl>
                                        <p:attrNameLst>
                                          <p:attrName>ppt_w</p:attrName>
                                        </p:attrNameLst>
                                      </p:cBhvr>
                                      <p:tavLst>
                                        <p:tav tm="0">
                                          <p:val>
                                            <p:fltVal val="0"/>
                                          </p:val>
                                        </p:tav>
                                        <p:tav tm="100000">
                                          <p:val>
                                            <p:strVal val="#ppt_w"/>
                                          </p:val>
                                        </p:tav>
                                      </p:tavLst>
                                    </p:anim>
                                    <p:anim calcmode="lin" valueType="num">
                                      <p:cBhvr>
                                        <p:cTn id="8" dur="1750" fill="hold"/>
                                        <p:tgtEl>
                                          <p:spTgt spid="3"/>
                                        </p:tgtEl>
                                        <p:attrNameLst>
                                          <p:attrName>ppt_h</p:attrName>
                                        </p:attrNameLst>
                                      </p:cBhvr>
                                      <p:tavLst>
                                        <p:tav tm="0">
                                          <p:val>
                                            <p:fltVal val="0"/>
                                          </p:val>
                                        </p:tav>
                                        <p:tav tm="100000">
                                          <p:val>
                                            <p:strVal val="#ppt_h"/>
                                          </p:val>
                                        </p:tav>
                                      </p:tavLst>
                                    </p:anim>
                                    <p:anim calcmode="lin" valueType="num">
                                      <p:cBhvr>
                                        <p:cTn id="9" dur="1750" fill="hold"/>
                                        <p:tgtEl>
                                          <p:spTgt spid="3"/>
                                        </p:tgtEl>
                                        <p:attrNameLst>
                                          <p:attrName>style.rotation</p:attrName>
                                        </p:attrNameLst>
                                      </p:cBhvr>
                                      <p:tavLst>
                                        <p:tav tm="0">
                                          <p:val>
                                            <p:fltVal val="90"/>
                                          </p:val>
                                        </p:tav>
                                        <p:tav tm="100000">
                                          <p:val>
                                            <p:fltVal val="0"/>
                                          </p:val>
                                        </p:tav>
                                      </p:tavLst>
                                    </p:anim>
                                    <p:animEffect transition="in" filter="fade">
                                      <p:cBhvr>
                                        <p:cTn id="10" dur="175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53" presetClass="entr" presetSubtype="16"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anim calcmode="lin" valueType="num">
                                      <p:cBhvr>
                                        <p:cTn id="15" dur="1750" fill="hold"/>
                                        <p:tgtEl>
                                          <p:spTgt spid="4"/>
                                        </p:tgtEl>
                                        <p:attrNameLst>
                                          <p:attrName>ppt_w</p:attrName>
                                        </p:attrNameLst>
                                      </p:cBhvr>
                                      <p:tavLst>
                                        <p:tav tm="0">
                                          <p:val>
                                            <p:fltVal val="0"/>
                                          </p:val>
                                        </p:tav>
                                        <p:tav tm="100000">
                                          <p:val>
                                            <p:strVal val="#ppt_w"/>
                                          </p:val>
                                        </p:tav>
                                      </p:tavLst>
                                    </p:anim>
                                    <p:anim calcmode="lin" valueType="num">
                                      <p:cBhvr>
                                        <p:cTn id="16" dur="1750" fill="hold"/>
                                        <p:tgtEl>
                                          <p:spTgt spid="4"/>
                                        </p:tgtEl>
                                        <p:attrNameLst>
                                          <p:attrName>ppt_h</p:attrName>
                                        </p:attrNameLst>
                                      </p:cBhvr>
                                      <p:tavLst>
                                        <p:tav tm="0">
                                          <p:val>
                                            <p:fltVal val="0"/>
                                          </p:val>
                                        </p:tav>
                                        <p:tav tm="100000">
                                          <p:val>
                                            <p:strVal val="#ppt_h"/>
                                          </p:val>
                                        </p:tav>
                                      </p:tavLst>
                                    </p:anim>
                                    <p:animEffect transition="in" filter="fade">
                                      <p:cBhvr>
                                        <p:cTn id="17" dur="175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42" presetClass="entr" presetSubtype="0" fill="hold" nodeType="clickEffect">
                                  <p:stCondLst>
                                    <p:cond delay="0"/>
                                  </p:stCondLst>
                                  <p:childTnLst>
                                    <p:set>
                                      <p:cBhvr>
                                        <p:cTn id="21" dur="1" fill="hold">
                                          <p:stCondLst>
                                            <p:cond delay="0"/>
                                          </p:stCondLst>
                                        </p:cTn>
                                        <p:tgtEl>
                                          <p:spTgt spid="2"/>
                                        </p:tgtEl>
                                        <p:attrNameLst>
                                          <p:attrName>style.visibility</p:attrName>
                                        </p:attrNameLst>
                                      </p:cBhvr>
                                      <p:to>
                                        <p:strVal val="visible"/>
                                      </p:to>
                                    </p:set>
                                    <p:animEffect transition="in" filter="fade">
                                      <p:cBhvr>
                                        <p:cTn id="22" dur="1000"/>
                                        <p:tgtEl>
                                          <p:spTgt spid="2"/>
                                        </p:tgtEl>
                                      </p:cBhvr>
                                    </p:animEffect>
                                    <p:anim calcmode="lin" valueType="num">
                                      <p:cBhvr>
                                        <p:cTn id="23" dur="1000" fill="hold"/>
                                        <p:tgtEl>
                                          <p:spTgt spid="2"/>
                                        </p:tgtEl>
                                        <p:attrNameLst>
                                          <p:attrName>ppt_x</p:attrName>
                                        </p:attrNameLst>
                                      </p:cBhvr>
                                      <p:tavLst>
                                        <p:tav tm="0">
                                          <p:val>
                                            <p:strVal val="#ppt_x"/>
                                          </p:val>
                                        </p:tav>
                                        <p:tav tm="100000">
                                          <p:val>
                                            <p:strVal val="#ppt_x"/>
                                          </p:val>
                                        </p:tav>
                                      </p:tavLst>
                                    </p:anim>
                                    <p:anim calcmode="lin" valueType="num">
                                      <p:cBhvr>
                                        <p:cTn id="24"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31" presetClass="entr" presetSubtype="0" fill="hold" nodeType="clickEffect">
                                  <p:stCondLst>
                                    <p:cond delay="0"/>
                                  </p:stCondLst>
                                  <p:childTnLst>
                                    <p:set>
                                      <p:cBhvr>
                                        <p:cTn id="28" dur="1" fill="hold">
                                          <p:stCondLst>
                                            <p:cond delay="0"/>
                                          </p:stCondLst>
                                        </p:cTn>
                                        <p:tgtEl>
                                          <p:spTgt spid="8"/>
                                        </p:tgtEl>
                                        <p:attrNameLst>
                                          <p:attrName>style.visibility</p:attrName>
                                        </p:attrNameLst>
                                      </p:cBhvr>
                                      <p:to>
                                        <p:strVal val="visible"/>
                                      </p:to>
                                    </p:set>
                                    <p:anim calcmode="lin" valueType="num">
                                      <p:cBhvr>
                                        <p:cTn id="29" dur="1750" fill="hold"/>
                                        <p:tgtEl>
                                          <p:spTgt spid="8"/>
                                        </p:tgtEl>
                                        <p:attrNameLst>
                                          <p:attrName>ppt_w</p:attrName>
                                        </p:attrNameLst>
                                      </p:cBhvr>
                                      <p:tavLst>
                                        <p:tav tm="0">
                                          <p:val>
                                            <p:fltVal val="0"/>
                                          </p:val>
                                        </p:tav>
                                        <p:tav tm="100000">
                                          <p:val>
                                            <p:strVal val="#ppt_w"/>
                                          </p:val>
                                        </p:tav>
                                      </p:tavLst>
                                    </p:anim>
                                    <p:anim calcmode="lin" valueType="num">
                                      <p:cBhvr>
                                        <p:cTn id="30" dur="1750" fill="hold"/>
                                        <p:tgtEl>
                                          <p:spTgt spid="8"/>
                                        </p:tgtEl>
                                        <p:attrNameLst>
                                          <p:attrName>ppt_h</p:attrName>
                                        </p:attrNameLst>
                                      </p:cBhvr>
                                      <p:tavLst>
                                        <p:tav tm="0">
                                          <p:val>
                                            <p:fltVal val="0"/>
                                          </p:val>
                                        </p:tav>
                                        <p:tav tm="100000">
                                          <p:val>
                                            <p:strVal val="#ppt_h"/>
                                          </p:val>
                                        </p:tav>
                                      </p:tavLst>
                                    </p:anim>
                                    <p:anim calcmode="lin" valueType="num">
                                      <p:cBhvr>
                                        <p:cTn id="31" dur="1750" fill="hold"/>
                                        <p:tgtEl>
                                          <p:spTgt spid="8"/>
                                        </p:tgtEl>
                                        <p:attrNameLst>
                                          <p:attrName>style.rotation</p:attrName>
                                        </p:attrNameLst>
                                      </p:cBhvr>
                                      <p:tavLst>
                                        <p:tav tm="0">
                                          <p:val>
                                            <p:fltVal val="90"/>
                                          </p:val>
                                        </p:tav>
                                        <p:tav tm="100000">
                                          <p:val>
                                            <p:fltVal val="0"/>
                                          </p:val>
                                        </p:tav>
                                      </p:tavLst>
                                    </p:anim>
                                    <p:animEffect transition="in" filter="fade">
                                      <p:cBhvr>
                                        <p:cTn id="32" dur="1750"/>
                                        <p:tgtEl>
                                          <p:spTgt spid="8"/>
                                        </p:tgtEl>
                                      </p:cBhvr>
                                    </p:animEffect>
                                  </p:childTnLst>
                                </p:cTn>
                              </p:par>
                            </p:childTnLst>
                          </p:cTn>
                        </p:par>
                      </p:childTnLst>
                    </p:cTn>
                  </p:par>
                  <p:par>
                    <p:cTn id="33" fill="hold">
                      <p:stCondLst>
                        <p:cond delay="indefinite"/>
                      </p:stCondLst>
                      <p:childTnLst>
                        <p:par>
                          <p:cTn id="34" fill="hold">
                            <p:stCondLst>
                              <p:cond delay="0"/>
                            </p:stCondLst>
                            <p:childTnLst>
                              <p:par>
                                <p:cTn id="35" presetID="21" presetClass="entr" presetSubtype="1" fill="hold" grpId="0" nodeType="clickEffect">
                                  <p:stCondLst>
                                    <p:cond delay="0"/>
                                  </p:stCondLst>
                                  <p:childTnLst>
                                    <p:set>
                                      <p:cBhvr>
                                        <p:cTn id="36" dur="1" fill="hold">
                                          <p:stCondLst>
                                            <p:cond delay="0"/>
                                          </p:stCondLst>
                                        </p:cTn>
                                        <p:tgtEl>
                                          <p:spTgt spid="44"/>
                                        </p:tgtEl>
                                        <p:attrNameLst>
                                          <p:attrName>style.visibility</p:attrName>
                                        </p:attrNameLst>
                                      </p:cBhvr>
                                      <p:to>
                                        <p:strVal val="visible"/>
                                      </p:to>
                                    </p:set>
                                    <p:animEffect transition="in" filter="wheel(1)">
                                      <p:cBhvr>
                                        <p:cTn id="37" dur="2000"/>
                                        <p:tgtEl>
                                          <p:spTgt spid="44"/>
                                        </p:tgtEl>
                                      </p:cBhvr>
                                    </p:animEffect>
                                  </p:childTnLst>
                                </p:cTn>
                              </p:par>
                              <p:par>
                                <p:cTn id="38" presetID="21" presetClass="entr" presetSubtype="1" fill="hold" grpId="0" nodeType="withEffect">
                                  <p:stCondLst>
                                    <p:cond delay="0"/>
                                  </p:stCondLst>
                                  <p:childTnLst>
                                    <p:set>
                                      <p:cBhvr>
                                        <p:cTn id="39" dur="1" fill="hold">
                                          <p:stCondLst>
                                            <p:cond delay="0"/>
                                          </p:stCondLst>
                                        </p:cTn>
                                        <p:tgtEl>
                                          <p:spTgt spid="45"/>
                                        </p:tgtEl>
                                        <p:attrNameLst>
                                          <p:attrName>style.visibility</p:attrName>
                                        </p:attrNameLst>
                                      </p:cBhvr>
                                      <p:to>
                                        <p:strVal val="visible"/>
                                      </p:to>
                                    </p:set>
                                    <p:animEffect transition="in" filter="wheel(1)">
                                      <p:cBhvr>
                                        <p:cTn id="40" dur="2000"/>
                                        <p:tgtEl>
                                          <p:spTgt spid="45"/>
                                        </p:tgtEl>
                                      </p:cBhvr>
                                    </p:animEffect>
                                  </p:childTnLst>
                                </p:cTn>
                              </p:par>
                              <p:par>
                                <p:cTn id="41" presetID="21" presetClass="entr" presetSubtype="1" fill="hold" grpId="0" nodeType="withEffect">
                                  <p:stCondLst>
                                    <p:cond delay="0"/>
                                  </p:stCondLst>
                                  <p:childTnLst>
                                    <p:set>
                                      <p:cBhvr>
                                        <p:cTn id="42" dur="1" fill="hold">
                                          <p:stCondLst>
                                            <p:cond delay="0"/>
                                          </p:stCondLst>
                                        </p:cTn>
                                        <p:tgtEl>
                                          <p:spTgt spid="46"/>
                                        </p:tgtEl>
                                        <p:attrNameLst>
                                          <p:attrName>style.visibility</p:attrName>
                                        </p:attrNameLst>
                                      </p:cBhvr>
                                      <p:to>
                                        <p:strVal val="visible"/>
                                      </p:to>
                                    </p:set>
                                    <p:animEffect transition="in" filter="wheel(1)">
                                      <p:cBhvr>
                                        <p:cTn id="43" dur="2000"/>
                                        <p:tgtEl>
                                          <p:spTgt spid="46"/>
                                        </p:tgtEl>
                                      </p:cBhvr>
                                    </p:animEffect>
                                  </p:childTnLst>
                                </p:cTn>
                              </p:par>
                              <p:par>
                                <p:cTn id="44" presetID="21" presetClass="entr" presetSubtype="1" fill="hold" grpId="0" nodeType="withEffect">
                                  <p:stCondLst>
                                    <p:cond delay="0"/>
                                  </p:stCondLst>
                                  <p:childTnLst>
                                    <p:set>
                                      <p:cBhvr>
                                        <p:cTn id="45" dur="1" fill="hold">
                                          <p:stCondLst>
                                            <p:cond delay="0"/>
                                          </p:stCondLst>
                                        </p:cTn>
                                        <p:tgtEl>
                                          <p:spTgt spid="33"/>
                                        </p:tgtEl>
                                        <p:attrNameLst>
                                          <p:attrName>style.visibility</p:attrName>
                                        </p:attrNameLst>
                                      </p:cBhvr>
                                      <p:to>
                                        <p:strVal val="visible"/>
                                      </p:to>
                                    </p:set>
                                    <p:animEffect transition="in" filter="wheel(1)">
                                      <p:cBhvr>
                                        <p:cTn id="46" dur="2000"/>
                                        <p:tgtEl>
                                          <p:spTgt spid="33"/>
                                        </p:tgtEl>
                                      </p:cBhvr>
                                    </p:animEffect>
                                  </p:childTnLst>
                                </p:cTn>
                              </p:par>
                              <p:par>
                                <p:cTn id="47" presetID="21" presetClass="entr" presetSubtype="1" fill="hold" grpId="0" nodeType="withEffect">
                                  <p:stCondLst>
                                    <p:cond delay="0"/>
                                  </p:stCondLst>
                                  <p:childTnLst>
                                    <p:set>
                                      <p:cBhvr>
                                        <p:cTn id="48" dur="1" fill="hold">
                                          <p:stCondLst>
                                            <p:cond delay="0"/>
                                          </p:stCondLst>
                                        </p:cTn>
                                        <p:tgtEl>
                                          <p:spTgt spid="32"/>
                                        </p:tgtEl>
                                        <p:attrNameLst>
                                          <p:attrName>style.visibility</p:attrName>
                                        </p:attrNameLst>
                                      </p:cBhvr>
                                      <p:to>
                                        <p:strVal val="visible"/>
                                      </p:to>
                                    </p:set>
                                    <p:animEffect transition="in" filter="wheel(1)">
                                      <p:cBhvr>
                                        <p:cTn id="49" dur="20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33" grpId="0" animBg="1"/>
      <p:bldP spid="44" grpId="0" animBg="1"/>
      <p:bldP spid="45" grpId="0" animBg="1"/>
      <p:bldP spid="46"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TextBox 33"/>
          <p:cNvSpPr txBox="1"/>
          <p:nvPr/>
        </p:nvSpPr>
        <p:spPr>
          <a:xfrm>
            <a:off x="8744810" y="628362"/>
            <a:ext cx="1087393" cy="461665"/>
          </a:xfrm>
          <a:prstGeom prst="rect">
            <a:avLst/>
          </a:prstGeom>
          <a:noFill/>
        </p:spPr>
        <p:txBody>
          <a:bodyPr wrap="square" rtlCol="0">
            <a:spAutoFit/>
          </a:bodyPr>
          <a:lstStyle/>
          <a:p>
            <a:pPr algn="ctr"/>
            <a:r>
              <a:rPr lang="lv-LV" sz="2400" dirty="0">
                <a:solidFill>
                  <a:schemeClr val="tx1">
                    <a:lumMod val="65000"/>
                    <a:lumOff val="35000"/>
                  </a:schemeClr>
                </a:solidFill>
              </a:rPr>
              <a:t>15-24</a:t>
            </a:r>
          </a:p>
        </p:txBody>
      </p:sp>
      <p:sp>
        <p:nvSpPr>
          <p:cNvPr id="35" name="TextBox 34"/>
          <p:cNvSpPr txBox="1"/>
          <p:nvPr/>
        </p:nvSpPr>
        <p:spPr>
          <a:xfrm>
            <a:off x="8799730" y="1260041"/>
            <a:ext cx="1210960" cy="707886"/>
          </a:xfrm>
          <a:prstGeom prst="rect">
            <a:avLst/>
          </a:prstGeom>
          <a:noFill/>
        </p:spPr>
        <p:txBody>
          <a:bodyPr wrap="square" rtlCol="0">
            <a:spAutoFit/>
          </a:bodyPr>
          <a:lstStyle/>
          <a:p>
            <a:pPr algn="ctr"/>
            <a:r>
              <a:rPr lang="lv-LV" sz="4000" b="1" dirty="0">
                <a:solidFill>
                  <a:srgbClr val="990000"/>
                </a:solidFill>
              </a:rPr>
              <a:t>0,2%</a:t>
            </a:r>
          </a:p>
        </p:txBody>
      </p:sp>
      <p:sp>
        <p:nvSpPr>
          <p:cNvPr id="37" name="TextBox 36"/>
          <p:cNvSpPr txBox="1"/>
          <p:nvPr/>
        </p:nvSpPr>
        <p:spPr>
          <a:xfrm>
            <a:off x="6337300" y="1383152"/>
            <a:ext cx="2396178" cy="461665"/>
          </a:xfrm>
          <a:prstGeom prst="rect">
            <a:avLst/>
          </a:prstGeom>
          <a:noFill/>
        </p:spPr>
        <p:txBody>
          <a:bodyPr wrap="square" rtlCol="0">
            <a:spAutoFit/>
          </a:bodyPr>
          <a:lstStyle/>
          <a:p>
            <a:pPr algn="r"/>
            <a:r>
              <a:rPr lang="lv-LV" sz="2400" dirty="0">
                <a:solidFill>
                  <a:schemeClr val="tx1">
                    <a:lumMod val="75000"/>
                    <a:lumOff val="25000"/>
                  </a:schemeClr>
                </a:solidFill>
              </a:rPr>
              <a:t>Uzņēmēji</a:t>
            </a:r>
          </a:p>
        </p:txBody>
      </p:sp>
      <p:sp>
        <p:nvSpPr>
          <p:cNvPr id="40" name="TextBox 39"/>
          <p:cNvSpPr txBox="1"/>
          <p:nvPr/>
        </p:nvSpPr>
        <p:spPr>
          <a:xfrm>
            <a:off x="6337300" y="1957122"/>
            <a:ext cx="2396178" cy="461665"/>
          </a:xfrm>
          <a:prstGeom prst="rect">
            <a:avLst/>
          </a:prstGeom>
          <a:noFill/>
        </p:spPr>
        <p:txBody>
          <a:bodyPr wrap="square" rtlCol="0">
            <a:spAutoFit/>
          </a:bodyPr>
          <a:lstStyle/>
          <a:p>
            <a:pPr algn="r"/>
            <a:r>
              <a:rPr lang="lv-LV" sz="2400" dirty="0" err="1">
                <a:solidFill>
                  <a:schemeClr val="tx1">
                    <a:lumMod val="75000"/>
                    <a:lumOff val="25000"/>
                  </a:schemeClr>
                </a:solidFill>
              </a:rPr>
              <a:t>Pašnodarbinātie</a:t>
            </a:r>
            <a:endParaRPr lang="lv-LV" sz="2400" dirty="0">
              <a:solidFill>
                <a:schemeClr val="tx1">
                  <a:lumMod val="75000"/>
                  <a:lumOff val="25000"/>
                </a:schemeClr>
              </a:solidFill>
            </a:endParaRPr>
          </a:p>
        </p:txBody>
      </p:sp>
      <p:sp>
        <p:nvSpPr>
          <p:cNvPr id="41" name="TextBox 40"/>
          <p:cNvSpPr txBox="1"/>
          <p:nvPr/>
        </p:nvSpPr>
        <p:spPr>
          <a:xfrm>
            <a:off x="6337300" y="2531092"/>
            <a:ext cx="2396178" cy="461665"/>
          </a:xfrm>
          <a:prstGeom prst="rect">
            <a:avLst/>
          </a:prstGeom>
          <a:noFill/>
        </p:spPr>
        <p:txBody>
          <a:bodyPr wrap="square" rtlCol="0">
            <a:spAutoFit/>
          </a:bodyPr>
          <a:lstStyle/>
          <a:p>
            <a:pPr algn="r"/>
            <a:r>
              <a:rPr lang="lv-LV" sz="2400" dirty="0">
                <a:solidFill>
                  <a:schemeClr val="tx1">
                    <a:lumMod val="75000"/>
                    <a:lumOff val="25000"/>
                  </a:schemeClr>
                </a:solidFill>
              </a:rPr>
              <a:t>Algoti darbinieki</a:t>
            </a:r>
          </a:p>
        </p:txBody>
      </p:sp>
      <p:sp>
        <p:nvSpPr>
          <p:cNvPr id="42" name="TextBox 41"/>
          <p:cNvSpPr txBox="1"/>
          <p:nvPr/>
        </p:nvSpPr>
        <p:spPr>
          <a:xfrm>
            <a:off x="8799730" y="1831541"/>
            <a:ext cx="1210960" cy="707886"/>
          </a:xfrm>
          <a:prstGeom prst="rect">
            <a:avLst/>
          </a:prstGeom>
          <a:noFill/>
        </p:spPr>
        <p:txBody>
          <a:bodyPr wrap="square" rtlCol="0">
            <a:spAutoFit/>
          </a:bodyPr>
          <a:lstStyle/>
          <a:p>
            <a:pPr algn="ctr"/>
            <a:r>
              <a:rPr lang="lv-LV" sz="4000" b="1" dirty="0">
                <a:solidFill>
                  <a:srgbClr val="990000"/>
                </a:solidFill>
              </a:rPr>
              <a:t>1%</a:t>
            </a:r>
          </a:p>
        </p:txBody>
      </p:sp>
      <p:sp>
        <p:nvSpPr>
          <p:cNvPr id="43" name="TextBox 42"/>
          <p:cNvSpPr txBox="1"/>
          <p:nvPr/>
        </p:nvSpPr>
        <p:spPr>
          <a:xfrm>
            <a:off x="8799730" y="2390341"/>
            <a:ext cx="1210960" cy="707886"/>
          </a:xfrm>
          <a:prstGeom prst="rect">
            <a:avLst/>
          </a:prstGeom>
          <a:noFill/>
        </p:spPr>
        <p:txBody>
          <a:bodyPr wrap="square" rtlCol="0">
            <a:spAutoFit/>
          </a:bodyPr>
          <a:lstStyle/>
          <a:p>
            <a:pPr algn="ctr"/>
            <a:r>
              <a:rPr lang="lv-LV" sz="4000" b="1" dirty="0">
                <a:solidFill>
                  <a:srgbClr val="990000"/>
                </a:solidFill>
              </a:rPr>
              <a:t>28%</a:t>
            </a:r>
          </a:p>
        </p:txBody>
      </p:sp>
      <p:sp>
        <p:nvSpPr>
          <p:cNvPr id="44" name="TextBox 43"/>
          <p:cNvSpPr txBox="1"/>
          <p:nvPr/>
        </p:nvSpPr>
        <p:spPr>
          <a:xfrm>
            <a:off x="10076942" y="1383152"/>
            <a:ext cx="1210960" cy="461665"/>
          </a:xfrm>
          <a:prstGeom prst="rect">
            <a:avLst/>
          </a:prstGeom>
          <a:solidFill>
            <a:srgbClr val="990000"/>
          </a:solidFill>
        </p:spPr>
        <p:txBody>
          <a:bodyPr wrap="square" rtlCol="0">
            <a:spAutoFit/>
          </a:bodyPr>
          <a:lstStyle/>
          <a:p>
            <a:pPr algn="ctr"/>
            <a:r>
              <a:rPr lang="lv-LV" sz="2400" dirty="0">
                <a:solidFill>
                  <a:schemeClr val="bg1"/>
                </a:solidFill>
              </a:rPr>
              <a:t>~450</a:t>
            </a:r>
          </a:p>
        </p:txBody>
      </p:sp>
      <p:sp>
        <p:nvSpPr>
          <p:cNvPr id="45" name="TextBox 44"/>
          <p:cNvSpPr txBox="1"/>
          <p:nvPr/>
        </p:nvSpPr>
        <p:spPr>
          <a:xfrm>
            <a:off x="10076942" y="1980052"/>
            <a:ext cx="1210960" cy="461665"/>
          </a:xfrm>
          <a:prstGeom prst="rect">
            <a:avLst/>
          </a:prstGeom>
          <a:solidFill>
            <a:srgbClr val="990000"/>
          </a:solidFill>
        </p:spPr>
        <p:txBody>
          <a:bodyPr wrap="square" rtlCol="0">
            <a:spAutoFit/>
          </a:bodyPr>
          <a:lstStyle/>
          <a:p>
            <a:pPr algn="ctr"/>
            <a:r>
              <a:rPr lang="lv-LV" sz="2400" dirty="0">
                <a:solidFill>
                  <a:schemeClr val="bg1"/>
                </a:solidFill>
              </a:rPr>
              <a:t>~3tk</a:t>
            </a:r>
          </a:p>
        </p:txBody>
      </p:sp>
      <p:sp>
        <p:nvSpPr>
          <p:cNvPr id="46" name="TextBox 45"/>
          <p:cNvSpPr txBox="1"/>
          <p:nvPr/>
        </p:nvSpPr>
        <p:spPr>
          <a:xfrm>
            <a:off x="10076942" y="2551552"/>
            <a:ext cx="1210960" cy="461665"/>
          </a:xfrm>
          <a:prstGeom prst="rect">
            <a:avLst/>
          </a:prstGeom>
          <a:solidFill>
            <a:srgbClr val="990000"/>
          </a:solidFill>
        </p:spPr>
        <p:txBody>
          <a:bodyPr wrap="square" rtlCol="0">
            <a:spAutoFit/>
          </a:bodyPr>
          <a:lstStyle/>
          <a:p>
            <a:pPr algn="ctr"/>
            <a:r>
              <a:rPr lang="lv-LV" sz="2400" dirty="0">
                <a:solidFill>
                  <a:schemeClr val="bg1"/>
                </a:solidFill>
              </a:rPr>
              <a:t>~63tk</a:t>
            </a:r>
          </a:p>
        </p:txBody>
      </p:sp>
      <p:sp>
        <p:nvSpPr>
          <p:cNvPr id="36" name="TextBox 35"/>
          <p:cNvSpPr txBox="1"/>
          <p:nvPr/>
        </p:nvSpPr>
        <p:spPr>
          <a:xfrm>
            <a:off x="7073900" y="166697"/>
            <a:ext cx="4354556" cy="461665"/>
          </a:xfrm>
          <a:prstGeom prst="rect">
            <a:avLst/>
          </a:prstGeom>
          <a:noFill/>
        </p:spPr>
        <p:txBody>
          <a:bodyPr wrap="square" rtlCol="0">
            <a:spAutoFit/>
          </a:bodyPr>
          <a:lstStyle/>
          <a:p>
            <a:pPr algn="ctr"/>
            <a:r>
              <a:rPr lang="lv-LV" sz="2400" b="1" dirty="0">
                <a:solidFill>
                  <a:schemeClr val="tx1">
                    <a:lumMod val="65000"/>
                    <a:lumOff val="35000"/>
                  </a:schemeClr>
                </a:solidFill>
              </a:rPr>
              <a:t>IR </a:t>
            </a:r>
            <a:r>
              <a:rPr lang="lv-LV" sz="2400" dirty="0">
                <a:solidFill>
                  <a:schemeClr val="tx1">
                    <a:lumMod val="65000"/>
                    <a:lumOff val="35000"/>
                  </a:schemeClr>
                </a:solidFill>
              </a:rPr>
              <a:t>UZŅĒMĒJI/PAŠNODARBINĀTIE</a:t>
            </a:r>
          </a:p>
        </p:txBody>
      </p:sp>
      <p:grpSp>
        <p:nvGrpSpPr>
          <p:cNvPr id="2" name="Grupa 1"/>
          <p:cNvGrpSpPr/>
          <p:nvPr/>
        </p:nvGrpSpPr>
        <p:grpSpPr>
          <a:xfrm>
            <a:off x="254000" y="166697"/>
            <a:ext cx="5575300" cy="2931530"/>
            <a:chOff x="254000" y="166697"/>
            <a:chExt cx="5575300" cy="2931530"/>
          </a:xfrm>
        </p:grpSpPr>
        <p:sp>
          <p:nvSpPr>
            <p:cNvPr id="38" name="TextBox 37"/>
            <p:cNvSpPr txBox="1"/>
            <p:nvPr/>
          </p:nvSpPr>
          <p:spPr>
            <a:xfrm>
              <a:off x="254000" y="166697"/>
              <a:ext cx="5575300" cy="461665"/>
            </a:xfrm>
            <a:prstGeom prst="rect">
              <a:avLst/>
            </a:prstGeom>
            <a:noFill/>
          </p:spPr>
          <p:txBody>
            <a:bodyPr wrap="square" rtlCol="0">
              <a:spAutoFit/>
            </a:bodyPr>
            <a:lstStyle/>
            <a:p>
              <a:pPr algn="ctr"/>
              <a:r>
                <a:rPr lang="lv-LV" sz="2400" b="1" dirty="0">
                  <a:solidFill>
                    <a:schemeClr val="tx1">
                      <a:lumMod val="65000"/>
                      <a:lumOff val="35000"/>
                    </a:schemeClr>
                  </a:solidFill>
                </a:rPr>
                <a:t>VĒLAS BŪT </a:t>
              </a:r>
              <a:r>
                <a:rPr lang="lv-LV" sz="2400" dirty="0">
                  <a:solidFill>
                    <a:schemeClr val="tx1">
                      <a:lumMod val="65000"/>
                      <a:lumOff val="35000"/>
                    </a:schemeClr>
                  </a:solidFill>
                </a:rPr>
                <a:t>UZŅĒMĒJI/PAŠNODARBINĀTIE</a:t>
              </a:r>
            </a:p>
          </p:txBody>
        </p:sp>
        <p:sp>
          <p:nvSpPr>
            <p:cNvPr id="39" name="TextBox 38"/>
            <p:cNvSpPr txBox="1"/>
            <p:nvPr/>
          </p:nvSpPr>
          <p:spPr>
            <a:xfrm>
              <a:off x="2716430" y="1260041"/>
              <a:ext cx="1210960" cy="707886"/>
            </a:xfrm>
            <a:prstGeom prst="rect">
              <a:avLst/>
            </a:prstGeom>
            <a:noFill/>
          </p:spPr>
          <p:txBody>
            <a:bodyPr wrap="square" rtlCol="0">
              <a:spAutoFit/>
            </a:bodyPr>
            <a:lstStyle/>
            <a:p>
              <a:pPr algn="ctr"/>
              <a:r>
                <a:rPr lang="lv-LV" sz="4000" b="1" dirty="0">
                  <a:solidFill>
                    <a:srgbClr val="990000"/>
                  </a:solidFill>
                </a:rPr>
                <a:t>71%</a:t>
              </a:r>
            </a:p>
          </p:txBody>
        </p:sp>
        <p:sp>
          <p:nvSpPr>
            <p:cNvPr id="47" name="TextBox 46"/>
            <p:cNvSpPr txBox="1"/>
            <p:nvPr/>
          </p:nvSpPr>
          <p:spPr>
            <a:xfrm>
              <a:off x="254000" y="1383152"/>
              <a:ext cx="2396178" cy="461665"/>
            </a:xfrm>
            <a:prstGeom prst="rect">
              <a:avLst/>
            </a:prstGeom>
            <a:noFill/>
          </p:spPr>
          <p:txBody>
            <a:bodyPr wrap="square" rtlCol="0">
              <a:spAutoFit/>
            </a:bodyPr>
            <a:lstStyle/>
            <a:p>
              <a:pPr algn="r"/>
              <a:r>
                <a:rPr lang="lv-LV" sz="2400" dirty="0">
                  <a:solidFill>
                    <a:schemeClr val="tx1">
                      <a:lumMod val="75000"/>
                      <a:lumOff val="25000"/>
                    </a:schemeClr>
                  </a:solidFill>
                </a:rPr>
                <a:t>Uzņēmēji</a:t>
              </a:r>
            </a:p>
          </p:txBody>
        </p:sp>
        <p:sp>
          <p:nvSpPr>
            <p:cNvPr id="48" name="TextBox 47"/>
            <p:cNvSpPr txBox="1"/>
            <p:nvPr/>
          </p:nvSpPr>
          <p:spPr>
            <a:xfrm>
              <a:off x="254000" y="1957122"/>
              <a:ext cx="2396178" cy="461665"/>
            </a:xfrm>
            <a:prstGeom prst="rect">
              <a:avLst/>
            </a:prstGeom>
            <a:noFill/>
          </p:spPr>
          <p:txBody>
            <a:bodyPr wrap="square" rtlCol="0">
              <a:spAutoFit/>
            </a:bodyPr>
            <a:lstStyle/>
            <a:p>
              <a:pPr algn="r"/>
              <a:r>
                <a:rPr lang="lv-LV" sz="2400" dirty="0" err="1">
                  <a:solidFill>
                    <a:schemeClr val="tx1">
                      <a:lumMod val="75000"/>
                      <a:lumOff val="25000"/>
                    </a:schemeClr>
                  </a:solidFill>
                </a:rPr>
                <a:t>Pašnodarbinātie</a:t>
              </a:r>
              <a:endParaRPr lang="lv-LV" sz="2400" dirty="0">
                <a:solidFill>
                  <a:schemeClr val="tx1">
                    <a:lumMod val="75000"/>
                    <a:lumOff val="25000"/>
                  </a:schemeClr>
                </a:solidFill>
              </a:endParaRPr>
            </a:p>
          </p:txBody>
        </p:sp>
        <p:sp>
          <p:nvSpPr>
            <p:cNvPr id="49" name="TextBox 48"/>
            <p:cNvSpPr txBox="1"/>
            <p:nvPr/>
          </p:nvSpPr>
          <p:spPr>
            <a:xfrm>
              <a:off x="254000" y="2531092"/>
              <a:ext cx="2396178" cy="461665"/>
            </a:xfrm>
            <a:prstGeom prst="rect">
              <a:avLst/>
            </a:prstGeom>
            <a:noFill/>
          </p:spPr>
          <p:txBody>
            <a:bodyPr wrap="square" rtlCol="0">
              <a:spAutoFit/>
            </a:bodyPr>
            <a:lstStyle/>
            <a:p>
              <a:pPr algn="r"/>
              <a:r>
                <a:rPr lang="lv-LV" sz="2400" dirty="0">
                  <a:solidFill>
                    <a:schemeClr val="tx1">
                      <a:lumMod val="75000"/>
                      <a:lumOff val="25000"/>
                    </a:schemeClr>
                  </a:solidFill>
                </a:rPr>
                <a:t>Algoti darbinieki</a:t>
              </a:r>
            </a:p>
          </p:txBody>
        </p:sp>
        <p:sp>
          <p:nvSpPr>
            <p:cNvPr id="50" name="TextBox 49"/>
            <p:cNvSpPr txBox="1"/>
            <p:nvPr/>
          </p:nvSpPr>
          <p:spPr>
            <a:xfrm>
              <a:off x="2716430" y="1831541"/>
              <a:ext cx="1210960" cy="707886"/>
            </a:xfrm>
            <a:prstGeom prst="rect">
              <a:avLst/>
            </a:prstGeom>
            <a:noFill/>
          </p:spPr>
          <p:txBody>
            <a:bodyPr wrap="square" rtlCol="0">
              <a:spAutoFit/>
            </a:bodyPr>
            <a:lstStyle/>
            <a:p>
              <a:pPr algn="ctr"/>
              <a:r>
                <a:rPr lang="lv-LV" sz="4000" b="1" dirty="0">
                  <a:solidFill>
                    <a:srgbClr val="990000"/>
                  </a:solidFill>
                </a:rPr>
                <a:t>16%</a:t>
              </a:r>
            </a:p>
          </p:txBody>
        </p:sp>
        <p:sp>
          <p:nvSpPr>
            <p:cNvPr id="51" name="TextBox 50"/>
            <p:cNvSpPr txBox="1"/>
            <p:nvPr/>
          </p:nvSpPr>
          <p:spPr>
            <a:xfrm>
              <a:off x="2716430" y="2390341"/>
              <a:ext cx="1210960" cy="707886"/>
            </a:xfrm>
            <a:prstGeom prst="rect">
              <a:avLst/>
            </a:prstGeom>
            <a:noFill/>
          </p:spPr>
          <p:txBody>
            <a:bodyPr wrap="square" rtlCol="0">
              <a:spAutoFit/>
            </a:bodyPr>
            <a:lstStyle/>
            <a:p>
              <a:pPr algn="ctr"/>
              <a:r>
                <a:rPr lang="lv-LV" sz="4000" b="1" dirty="0">
                  <a:solidFill>
                    <a:srgbClr val="990000"/>
                  </a:solidFill>
                </a:rPr>
                <a:t>12%</a:t>
              </a:r>
            </a:p>
          </p:txBody>
        </p:sp>
        <p:sp>
          <p:nvSpPr>
            <p:cNvPr id="52" name="TextBox 51"/>
            <p:cNvSpPr txBox="1"/>
            <p:nvPr/>
          </p:nvSpPr>
          <p:spPr>
            <a:xfrm>
              <a:off x="3993642" y="1383152"/>
              <a:ext cx="1210960" cy="461665"/>
            </a:xfrm>
            <a:prstGeom prst="rect">
              <a:avLst/>
            </a:prstGeom>
            <a:solidFill>
              <a:srgbClr val="990000"/>
            </a:solidFill>
          </p:spPr>
          <p:txBody>
            <a:bodyPr wrap="square" rtlCol="0">
              <a:spAutoFit/>
            </a:bodyPr>
            <a:lstStyle/>
            <a:p>
              <a:pPr algn="ctr"/>
              <a:r>
                <a:rPr lang="lv-LV" sz="2400" dirty="0">
                  <a:solidFill>
                    <a:schemeClr val="bg1"/>
                  </a:solidFill>
                </a:rPr>
                <a:t>~160tk</a:t>
              </a:r>
            </a:p>
          </p:txBody>
        </p:sp>
        <p:sp>
          <p:nvSpPr>
            <p:cNvPr id="53" name="TextBox 52"/>
            <p:cNvSpPr txBox="1"/>
            <p:nvPr/>
          </p:nvSpPr>
          <p:spPr>
            <a:xfrm>
              <a:off x="3993642" y="1980052"/>
              <a:ext cx="1210960" cy="461665"/>
            </a:xfrm>
            <a:prstGeom prst="rect">
              <a:avLst/>
            </a:prstGeom>
            <a:solidFill>
              <a:srgbClr val="990000"/>
            </a:solidFill>
          </p:spPr>
          <p:txBody>
            <a:bodyPr wrap="square" rtlCol="0">
              <a:spAutoFit/>
            </a:bodyPr>
            <a:lstStyle/>
            <a:p>
              <a:pPr algn="ctr"/>
              <a:r>
                <a:rPr lang="lv-LV" sz="2400" dirty="0">
                  <a:solidFill>
                    <a:schemeClr val="bg1"/>
                  </a:solidFill>
                </a:rPr>
                <a:t>~36tk</a:t>
              </a:r>
            </a:p>
          </p:txBody>
        </p:sp>
        <p:sp>
          <p:nvSpPr>
            <p:cNvPr id="54" name="TextBox 53"/>
            <p:cNvSpPr txBox="1"/>
            <p:nvPr/>
          </p:nvSpPr>
          <p:spPr>
            <a:xfrm>
              <a:off x="3993642" y="2551552"/>
              <a:ext cx="1210960" cy="461665"/>
            </a:xfrm>
            <a:prstGeom prst="rect">
              <a:avLst/>
            </a:prstGeom>
            <a:solidFill>
              <a:srgbClr val="990000"/>
            </a:solidFill>
          </p:spPr>
          <p:txBody>
            <a:bodyPr wrap="square" rtlCol="0">
              <a:spAutoFit/>
            </a:bodyPr>
            <a:lstStyle/>
            <a:p>
              <a:pPr algn="ctr"/>
              <a:r>
                <a:rPr lang="lv-LV" sz="2400" dirty="0">
                  <a:solidFill>
                    <a:schemeClr val="bg1"/>
                  </a:solidFill>
                </a:rPr>
                <a:t>~27tk</a:t>
              </a:r>
            </a:p>
          </p:txBody>
        </p:sp>
        <p:sp>
          <p:nvSpPr>
            <p:cNvPr id="55" name="TextBox 54"/>
            <p:cNvSpPr txBox="1"/>
            <p:nvPr/>
          </p:nvSpPr>
          <p:spPr>
            <a:xfrm>
              <a:off x="2775810" y="628362"/>
              <a:ext cx="1087393" cy="461665"/>
            </a:xfrm>
            <a:prstGeom prst="rect">
              <a:avLst/>
            </a:prstGeom>
            <a:noFill/>
          </p:spPr>
          <p:txBody>
            <a:bodyPr wrap="square" rtlCol="0">
              <a:spAutoFit/>
            </a:bodyPr>
            <a:lstStyle/>
            <a:p>
              <a:pPr algn="ctr"/>
              <a:r>
                <a:rPr lang="lv-LV" sz="2400" dirty="0">
                  <a:solidFill>
                    <a:schemeClr val="tx1">
                      <a:lumMod val="65000"/>
                      <a:lumOff val="35000"/>
                    </a:schemeClr>
                  </a:solidFill>
                </a:rPr>
                <a:t>15-24</a:t>
              </a:r>
            </a:p>
          </p:txBody>
        </p:sp>
      </p:grpSp>
      <p:sp>
        <p:nvSpPr>
          <p:cNvPr id="25" name="TextBox 24"/>
          <p:cNvSpPr txBox="1"/>
          <p:nvPr/>
        </p:nvSpPr>
        <p:spPr>
          <a:xfrm>
            <a:off x="7099670" y="3975365"/>
            <a:ext cx="1633808" cy="830997"/>
          </a:xfrm>
          <a:prstGeom prst="rect">
            <a:avLst/>
          </a:prstGeom>
          <a:noFill/>
        </p:spPr>
        <p:txBody>
          <a:bodyPr wrap="square" rtlCol="0">
            <a:spAutoFit/>
          </a:bodyPr>
          <a:lstStyle/>
          <a:p>
            <a:pPr algn="ctr"/>
            <a:r>
              <a:rPr lang="lv-LV" sz="4800" b="1" dirty="0">
                <a:solidFill>
                  <a:srgbClr val="990000"/>
                </a:solidFill>
              </a:rPr>
              <a:t>4,3%</a:t>
            </a:r>
          </a:p>
        </p:txBody>
      </p:sp>
      <p:sp>
        <p:nvSpPr>
          <p:cNvPr id="26" name="TextBox 25"/>
          <p:cNvSpPr txBox="1"/>
          <p:nvPr/>
        </p:nvSpPr>
        <p:spPr>
          <a:xfrm>
            <a:off x="1566399" y="4129254"/>
            <a:ext cx="5697201" cy="523220"/>
          </a:xfrm>
          <a:prstGeom prst="rect">
            <a:avLst/>
          </a:prstGeom>
          <a:noFill/>
        </p:spPr>
        <p:txBody>
          <a:bodyPr wrap="square" rtlCol="0">
            <a:spAutoFit/>
          </a:bodyPr>
          <a:lstStyle/>
          <a:p>
            <a:pPr algn="r"/>
            <a:r>
              <a:rPr lang="lv-LV" sz="2800" dirty="0">
                <a:solidFill>
                  <a:schemeClr val="tx1">
                    <a:lumMod val="75000"/>
                    <a:lumOff val="25000"/>
                  </a:schemeClr>
                </a:solidFill>
              </a:rPr>
              <a:t>Darba devējs (uzņēmuma īpašnieks)</a:t>
            </a:r>
          </a:p>
        </p:txBody>
      </p:sp>
      <p:sp>
        <p:nvSpPr>
          <p:cNvPr id="27" name="TextBox 26"/>
          <p:cNvSpPr txBox="1"/>
          <p:nvPr/>
        </p:nvSpPr>
        <p:spPr>
          <a:xfrm>
            <a:off x="7099670" y="4831150"/>
            <a:ext cx="1633808" cy="830997"/>
          </a:xfrm>
          <a:prstGeom prst="rect">
            <a:avLst/>
          </a:prstGeom>
          <a:noFill/>
        </p:spPr>
        <p:txBody>
          <a:bodyPr wrap="square" rtlCol="0">
            <a:spAutoFit/>
          </a:bodyPr>
          <a:lstStyle/>
          <a:p>
            <a:pPr algn="ctr"/>
            <a:r>
              <a:rPr lang="lv-LV" sz="4800" b="1" dirty="0">
                <a:solidFill>
                  <a:srgbClr val="990000"/>
                </a:solidFill>
              </a:rPr>
              <a:t>7,5%</a:t>
            </a:r>
          </a:p>
        </p:txBody>
      </p:sp>
      <p:sp>
        <p:nvSpPr>
          <p:cNvPr id="28" name="TextBox 27"/>
          <p:cNvSpPr txBox="1"/>
          <p:nvPr/>
        </p:nvSpPr>
        <p:spPr>
          <a:xfrm>
            <a:off x="1566399" y="4985039"/>
            <a:ext cx="5697201" cy="523220"/>
          </a:xfrm>
          <a:prstGeom prst="rect">
            <a:avLst/>
          </a:prstGeom>
          <a:noFill/>
        </p:spPr>
        <p:txBody>
          <a:bodyPr wrap="square" rtlCol="0">
            <a:spAutoFit/>
          </a:bodyPr>
          <a:lstStyle/>
          <a:p>
            <a:pPr algn="r"/>
            <a:r>
              <a:rPr lang="lv-LV" sz="2800" dirty="0" err="1">
                <a:solidFill>
                  <a:schemeClr val="tx1">
                    <a:lumMod val="75000"/>
                    <a:lumOff val="25000"/>
                  </a:schemeClr>
                </a:solidFill>
              </a:rPr>
              <a:t>Pašnodarbinātais</a:t>
            </a:r>
            <a:endParaRPr lang="lv-LV" sz="2800" dirty="0">
              <a:solidFill>
                <a:schemeClr val="tx1">
                  <a:lumMod val="75000"/>
                  <a:lumOff val="25000"/>
                </a:schemeClr>
              </a:solidFill>
            </a:endParaRPr>
          </a:p>
        </p:txBody>
      </p:sp>
    </p:spTree>
    <p:extLst>
      <p:ext uri="{BB962C8B-B14F-4D97-AF65-F5344CB8AC3E}">
        <p14:creationId xmlns:p14="http://schemas.microsoft.com/office/powerpoint/2010/main" val="845810227"/>
      </p:ext>
    </p:extLst>
  </p:cSld>
  <p:clrMapOvr>
    <a:masterClrMapping/>
  </p:clrMapOvr>
  <mc:AlternateContent xmlns:mc="http://schemas.openxmlformats.org/markup-compatibility/2006" xmlns:p14="http://schemas.microsoft.com/office/powerpoint/2010/main">
    <mc:Choice Requires="p14">
      <p:transition spd="slow" p14:dur="1250">
        <p:fad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750" fill="hold"/>
                                        <p:tgtEl>
                                          <p:spTgt spid="2"/>
                                        </p:tgtEl>
                                        <p:attrNameLst>
                                          <p:attrName>ppt_w</p:attrName>
                                        </p:attrNameLst>
                                      </p:cBhvr>
                                      <p:tavLst>
                                        <p:tav tm="0">
                                          <p:val>
                                            <p:fltVal val="0"/>
                                          </p:val>
                                        </p:tav>
                                        <p:tav tm="100000">
                                          <p:val>
                                            <p:strVal val="#ppt_w"/>
                                          </p:val>
                                        </p:tav>
                                      </p:tavLst>
                                    </p:anim>
                                    <p:anim calcmode="lin" valueType="num">
                                      <p:cBhvr>
                                        <p:cTn id="8" dur="1750" fill="hold"/>
                                        <p:tgtEl>
                                          <p:spTgt spid="2"/>
                                        </p:tgtEl>
                                        <p:attrNameLst>
                                          <p:attrName>ppt_h</p:attrName>
                                        </p:attrNameLst>
                                      </p:cBhvr>
                                      <p:tavLst>
                                        <p:tav tm="0">
                                          <p:val>
                                            <p:fltVal val="0"/>
                                          </p:val>
                                        </p:tav>
                                        <p:tav tm="100000">
                                          <p:val>
                                            <p:strVal val="#ppt_h"/>
                                          </p:val>
                                        </p:tav>
                                      </p:tavLst>
                                    </p:anim>
                                    <p:animEffect transition="in" filter="fade">
                                      <p:cBhvr>
                                        <p:cTn id="9" dur="175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grpId="0" nodeType="clickEffect">
                                  <p:stCondLst>
                                    <p:cond delay="0"/>
                                  </p:stCondLst>
                                  <p:childTnLst>
                                    <p:set>
                                      <p:cBhvr>
                                        <p:cTn id="13" dur="1" fill="hold">
                                          <p:stCondLst>
                                            <p:cond delay="0"/>
                                          </p:stCondLst>
                                        </p:cTn>
                                        <p:tgtEl>
                                          <p:spTgt spid="26"/>
                                        </p:tgtEl>
                                        <p:attrNameLst>
                                          <p:attrName>style.visibility</p:attrName>
                                        </p:attrNameLst>
                                      </p:cBhvr>
                                      <p:to>
                                        <p:strVal val="visible"/>
                                      </p:to>
                                    </p:set>
                                    <p:anim calcmode="lin" valueType="num">
                                      <p:cBhvr additive="base">
                                        <p:cTn id="14" dur="1500" fill="hold"/>
                                        <p:tgtEl>
                                          <p:spTgt spid="26"/>
                                        </p:tgtEl>
                                        <p:attrNameLst>
                                          <p:attrName>ppt_x</p:attrName>
                                        </p:attrNameLst>
                                      </p:cBhvr>
                                      <p:tavLst>
                                        <p:tav tm="0">
                                          <p:val>
                                            <p:strVal val="#ppt_x"/>
                                          </p:val>
                                        </p:tav>
                                        <p:tav tm="100000">
                                          <p:val>
                                            <p:strVal val="#ppt_x"/>
                                          </p:val>
                                        </p:tav>
                                      </p:tavLst>
                                    </p:anim>
                                    <p:anim calcmode="lin" valueType="num">
                                      <p:cBhvr additive="base">
                                        <p:cTn id="15" dur="1500" fill="hold"/>
                                        <p:tgtEl>
                                          <p:spTgt spid="26"/>
                                        </p:tgtEl>
                                        <p:attrNameLst>
                                          <p:attrName>ppt_y</p:attrName>
                                        </p:attrNameLst>
                                      </p:cBhvr>
                                      <p:tavLst>
                                        <p:tav tm="0">
                                          <p:val>
                                            <p:strVal val="1+#ppt_h/2"/>
                                          </p:val>
                                        </p:tav>
                                        <p:tav tm="100000">
                                          <p:val>
                                            <p:strVal val="#ppt_y"/>
                                          </p:val>
                                        </p:tav>
                                      </p:tavLst>
                                    </p:anim>
                                  </p:childTnLst>
                                </p:cTn>
                              </p:par>
                              <p:par>
                                <p:cTn id="16" presetID="2" presetClass="entr" presetSubtype="4" fill="hold" grpId="0" nodeType="withEffect">
                                  <p:stCondLst>
                                    <p:cond delay="0"/>
                                  </p:stCondLst>
                                  <p:childTnLst>
                                    <p:set>
                                      <p:cBhvr>
                                        <p:cTn id="17" dur="1" fill="hold">
                                          <p:stCondLst>
                                            <p:cond delay="0"/>
                                          </p:stCondLst>
                                        </p:cTn>
                                        <p:tgtEl>
                                          <p:spTgt spid="25"/>
                                        </p:tgtEl>
                                        <p:attrNameLst>
                                          <p:attrName>style.visibility</p:attrName>
                                        </p:attrNameLst>
                                      </p:cBhvr>
                                      <p:to>
                                        <p:strVal val="visible"/>
                                      </p:to>
                                    </p:set>
                                    <p:anim calcmode="lin" valueType="num">
                                      <p:cBhvr additive="base">
                                        <p:cTn id="18" dur="1500" fill="hold"/>
                                        <p:tgtEl>
                                          <p:spTgt spid="25"/>
                                        </p:tgtEl>
                                        <p:attrNameLst>
                                          <p:attrName>ppt_x</p:attrName>
                                        </p:attrNameLst>
                                      </p:cBhvr>
                                      <p:tavLst>
                                        <p:tav tm="0">
                                          <p:val>
                                            <p:strVal val="#ppt_x"/>
                                          </p:val>
                                        </p:tav>
                                        <p:tav tm="100000">
                                          <p:val>
                                            <p:strVal val="#ppt_x"/>
                                          </p:val>
                                        </p:tav>
                                      </p:tavLst>
                                    </p:anim>
                                    <p:anim calcmode="lin" valueType="num">
                                      <p:cBhvr additive="base">
                                        <p:cTn id="19" dur="1500" fill="hold"/>
                                        <p:tgtEl>
                                          <p:spTgt spid="25"/>
                                        </p:tgtEl>
                                        <p:attrNameLst>
                                          <p:attrName>ppt_y</p:attrName>
                                        </p:attrNameLst>
                                      </p:cBhvr>
                                      <p:tavLst>
                                        <p:tav tm="0">
                                          <p:val>
                                            <p:strVal val="1+#ppt_h/2"/>
                                          </p:val>
                                        </p:tav>
                                        <p:tav tm="100000">
                                          <p:val>
                                            <p:strVal val="#ppt_y"/>
                                          </p:val>
                                        </p:tav>
                                      </p:tavLst>
                                    </p:anim>
                                  </p:childTnLst>
                                </p:cTn>
                              </p:par>
                              <p:par>
                                <p:cTn id="20" presetID="2" presetClass="entr" presetSubtype="4" fill="hold" grpId="0" nodeType="withEffect">
                                  <p:stCondLst>
                                    <p:cond delay="0"/>
                                  </p:stCondLst>
                                  <p:childTnLst>
                                    <p:set>
                                      <p:cBhvr>
                                        <p:cTn id="21" dur="1" fill="hold">
                                          <p:stCondLst>
                                            <p:cond delay="0"/>
                                          </p:stCondLst>
                                        </p:cTn>
                                        <p:tgtEl>
                                          <p:spTgt spid="28"/>
                                        </p:tgtEl>
                                        <p:attrNameLst>
                                          <p:attrName>style.visibility</p:attrName>
                                        </p:attrNameLst>
                                      </p:cBhvr>
                                      <p:to>
                                        <p:strVal val="visible"/>
                                      </p:to>
                                    </p:set>
                                    <p:anim calcmode="lin" valueType="num">
                                      <p:cBhvr additive="base">
                                        <p:cTn id="22" dur="1500" fill="hold"/>
                                        <p:tgtEl>
                                          <p:spTgt spid="28"/>
                                        </p:tgtEl>
                                        <p:attrNameLst>
                                          <p:attrName>ppt_x</p:attrName>
                                        </p:attrNameLst>
                                      </p:cBhvr>
                                      <p:tavLst>
                                        <p:tav tm="0">
                                          <p:val>
                                            <p:strVal val="#ppt_x"/>
                                          </p:val>
                                        </p:tav>
                                        <p:tav tm="100000">
                                          <p:val>
                                            <p:strVal val="#ppt_x"/>
                                          </p:val>
                                        </p:tav>
                                      </p:tavLst>
                                    </p:anim>
                                    <p:anim calcmode="lin" valueType="num">
                                      <p:cBhvr additive="base">
                                        <p:cTn id="23" dur="1500" fill="hold"/>
                                        <p:tgtEl>
                                          <p:spTgt spid="28"/>
                                        </p:tgtEl>
                                        <p:attrNameLst>
                                          <p:attrName>ppt_y</p:attrName>
                                        </p:attrNameLst>
                                      </p:cBhvr>
                                      <p:tavLst>
                                        <p:tav tm="0">
                                          <p:val>
                                            <p:strVal val="1+#ppt_h/2"/>
                                          </p:val>
                                        </p:tav>
                                        <p:tav tm="100000">
                                          <p:val>
                                            <p:strVal val="#ppt_y"/>
                                          </p:val>
                                        </p:tav>
                                      </p:tavLst>
                                    </p:anim>
                                  </p:childTnLst>
                                </p:cTn>
                              </p:par>
                              <p:par>
                                <p:cTn id="24" presetID="2" presetClass="entr" presetSubtype="4" fill="hold" grpId="0" nodeType="withEffect">
                                  <p:stCondLst>
                                    <p:cond delay="0"/>
                                  </p:stCondLst>
                                  <p:childTnLst>
                                    <p:set>
                                      <p:cBhvr>
                                        <p:cTn id="25" dur="1" fill="hold">
                                          <p:stCondLst>
                                            <p:cond delay="0"/>
                                          </p:stCondLst>
                                        </p:cTn>
                                        <p:tgtEl>
                                          <p:spTgt spid="27"/>
                                        </p:tgtEl>
                                        <p:attrNameLst>
                                          <p:attrName>style.visibility</p:attrName>
                                        </p:attrNameLst>
                                      </p:cBhvr>
                                      <p:to>
                                        <p:strVal val="visible"/>
                                      </p:to>
                                    </p:set>
                                    <p:anim calcmode="lin" valueType="num">
                                      <p:cBhvr additive="base">
                                        <p:cTn id="26" dur="1500" fill="hold"/>
                                        <p:tgtEl>
                                          <p:spTgt spid="27"/>
                                        </p:tgtEl>
                                        <p:attrNameLst>
                                          <p:attrName>ppt_x</p:attrName>
                                        </p:attrNameLst>
                                      </p:cBhvr>
                                      <p:tavLst>
                                        <p:tav tm="0">
                                          <p:val>
                                            <p:strVal val="#ppt_x"/>
                                          </p:val>
                                        </p:tav>
                                        <p:tav tm="100000">
                                          <p:val>
                                            <p:strVal val="#ppt_x"/>
                                          </p:val>
                                        </p:tav>
                                      </p:tavLst>
                                    </p:anim>
                                    <p:anim calcmode="lin" valueType="num">
                                      <p:cBhvr additive="base">
                                        <p:cTn id="27" dur="1500" fill="hold"/>
                                        <p:tgtEl>
                                          <p:spTgt spid="2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26" grpId="0"/>
      <p:bldP spid="27" grpId="0"/>
      <p:bldP spid="28"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upa 1"/>
          <p:cNvGrpSpPr/>
          <p:nvPr/>
        </p:nvGrpSpPr>
        <p:grpSpPr>
          <a:xfrm>
            <a:off x="0" y="0"/>
            <a:ext cx="12192000" cy="6858000"/>
            <a:chOff x="0" y="0"/>
            <a:chExt cx="12192000" cy="6858000"/>
          </a:xfrm>
        </p:grpSpPr>
        <p:pic>
          <p:nvPicPr>
            <p:cNvPr id="1026" name="Picture 2" descr="https://media.licdn.com/mpr/mpr/AAEAAQAAAAAAAAUMAAAAJGY1YjA3OTAyLWUzZjQtNDUwZi05ODg4LTVjYTI2ZDhmZTVjMA.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6907428" y="3970295"/>
              <a:ext cx="2730842" cy="461665"/>
            </a:xfrm>
            <a:prstGeom prst="rect">
              <a:avLst/>
            </a:prstGeom>
            <a:solidFill>
              <a:srgbClr val="865B35"/>
            </a:solidFill>
          </p:spPr>
          <p:txBody>
            <a:bodyPr wrap="square" rtlCol="0">
              <a:spAutoFit/>
            </a:bodyPr>
            <a:lstStyle/>
            <a:p>
              <a:pPr algn="ctr"/>
              <a:r>
                <a:rPr lang="lv-LV" sz="2400" b="1" dirty="0">
                  <a:solidFill>
                    <a:schemeClr val="bg1"/>
                  </a:solidFill>
                </a:rPr>
                <a:t>IESPĒJA</a:t>
              </a:r>
            </a:p>
          </p:txBody>
        </p:sp>
        <p:sp>
          <p:nvSpPr>
            <p:cNvPr id="10" name="TextBox 9"/>
            <p:cNvSpPr txBox="1"/>
            <p:nvPr/>
          </p:nvSpPr>
          <p:spPr>
            <a:xfrm rot="20987626">
              <a:off x="1252153" y="3642575"/>
              <a:ext cx="2730842" cy="461665"/>
            </a:xfrm>
            <a:prstGeom prst="rect">
              <a:avLst/>
            </a:prstGeom>
            <a:solidFill>
              <a:srgbClr val="865B35"/>
            </a:solidFill>
          </p:spPr>
          <p:txBody>
            <a:bodyPr wrap="square" rtlCol="0">
              <a:spAutoFit/>
            </a:bodyPr>
            <a:lstStyle/>
            <a:p>
              <a:pPr algn="ctr"/>
              <a:r>
                <a:rPr lang="lv-LV" sz="2400" b="1" dirty="0">
                  <a:solidFill>
                    <a:schemeClr val="bg1"/>
                  </a:solidFill>
                </a:rPr>
                <a:t>NEPIECIEŠAMĪBA</a:t>
              </a:r>
            </a:p>
          </p:txBody>
        </p:sp>
      </p:grpSp>
      <p:grpSp>
        <p:nvGrpSpPr>
          <p:cNvPr id="3" name="Grupa 2"/>
          <p:cNvGrpSpPr/>
          <p:nvPr/>
        </p:nvGrpSpPr>
        <p:grpSpPr>
          <a:xfrm>
            <a:off x="259795" y="1132233"/>
            <a:ext cx="2200274" cy="1708786"/>
            <a:chOff x="259795" y="1132233"/>
            <a:chExt cx="2200274" cy="1708786"/>
          </a:xfrm>
        </p:grpSpPr>
        <p:pic>
          <p:nvPicPr>
            <p:cNvPr id="11" name="Picture 2" descr="https://media1.britannica.com/eb-media/49/6249-004-179BDE49.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9795" y="2199557"/>
              <a:ext cx="960888" cy="615347"/>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10" descr="http://www.flags.net/images/largeflags/EUUN0001.GIF"/>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59795" y="1186358"/>
              <a:ext cx="973062" cy="652054"/>
            </a:xfrm>
            <a:prstGeom prst="rect">
              <a:avLst/>
            </a:prstGeom>
            <a:noFill/>
            <a:extLst>
              <a:ext uri="{909E8E84-426E-40DD-AFC4-6F175D3DCCD1}">
                <a14:hiddenFill xmlns:a14="http://schemas.microsoft.com/office/drawing/2010/main">
                  <a:solidFill>
                    <a:srgbClr val="FFFFFF"/>
                  </a:solidFill>
                </a14:hiddenFill>
              </a:ext>
            </a:extLst>
          </p:spPr>
        </p:pic>
        <p:sp>
          <p:nvSpPr>
            <p:cNvPr id="13" name="TextBox 12"/>
            <p:cNvSpPr txBox="1"/>
            <p:nvPr/>
          </p:nvSpPr>
          <p:spPr>
            <a:xfrm>
              <a:off x="1249109" y="1132233"/>
              <a:ext cx="1210960" cy="707886"/>
            </a:xfrm>
            <a:prstGeom prst="rect">
              <a:avLst/>
            </a:prstGeom>
            <a:noFill/>
          </p:spPr>
          <p:txBody>
            <a:bodyPr wrap="square" rtlCol="0">
              <a:spAutoFit/>
            </a:bodyPr>
            <a:lstStyle/>
            <a:p>
              <a:pPr algn="ctr"/>
              <a:r>
                <a:rPr lang="lv-LV" sz="4000" b="1" dirty="0">
                  <a:solidFill>
                    <a:schemeClr val="accent1">
                      <a:lumMod val="50000"/>
                    </a:schemeClr>
                  </a:solidFill>
                </a:rPr>
                <a:t>17%</a:t>
              </a:r>
            </a:p>
          </p:txBody>
        </p:sp>
        <p:sp>
          <p:nvSpPr>
            <p:cNvPr id="14" name="TextBox 13"/>
            <p:cNvSpPr txBox="1"/>
            <p:nvPr/>
          </p:nvSpPr>
          <p:spPr>
            <a:xfrm>
              <a:off x="1249109" y="2133133"/>
              <a:ext cx="1210960" cy="707886"/>
            </a:xfrm>
            <a:prstGeom prst="rect">
              <a:avLst/>
            </a:prstGeom>
            <a:noFill/>
          </p:spPr>
          <p:txBody>
            <a:bodyPr wrap="square" rtlCol="0">
              <a:spAutoFit/>
            </a:bodyPr>
            <a:lstStyle/>
            <a:p>
              <a:pPr algn="ctr"/>
              <a:r>
                <a:rPr lang="lv-LV" sz="4000" b="1" dirty="0">
                  <a:solidFill>
                    <a:srgbClr val="990000"/>
                  </a:solidFill>
                </a:rPr>
                <a:t>23%</a:t>
              </a:r>
            </a:p>
          </p:txBody>
        </p:sp>
      </p:grpSp>
    </p:spTree>
    <p:extLst>
      <p:ext uri="{BB962C8B-B14F-4D97-AF65-F5344CB8AC3E}">
        <p14:creationId xmlns:p14="http://schemas.microsoft.com/office/powerpoint/2010/main" val="2909104240"/>
      </p:ext>
    </p:extLst>
  </p:cSld>
  <p:clrMapOvr>
    <a:masterClrMapping/>
  </p:clrMapOvr>
  <mc:AlternateContent xmlns:mc="http://schemas.openxmlformats.org/markup-compatibility/2006" xmlns:p14="http://schemas.microsoft.com/office/powerpoint/2010/main">
    <mc:Choice Requires="p14">
      <p:transition spd="slow" p14:dur="1250">
        <p:fad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750"/>
                                        <p:tgtEl>
                                          <p:spTgt spid="3"/>
                                        </p:tgtEl>
                                      </p:cBhvr>
                                    </p:animEffect>
                                    <p:anim calcmode="lin" valueType="num">
                                      <p:cBhvr>
                                        <p:cTn id="8" dur="1750" fill="hold"/>
                                        <p:tgtEl>
                                          <p:spTgt spid="3"/>
                                        </p:tgtEl>
                                        <p:attrNameLst>
                                          <p:attrName>ppt_x</p:attrName>
                                        </p:attrNameLst>
                                      </p:cBhvr>
                                      <p:tavLst>
                                        <p:tav tm="0">
                                          <p:val>
                                            <p:strVal val="#ppt_x"/>
                                          </p:val>
                                        </p:tav>
                                        <p:tav tm="100000">
                                          <p:val>
                                            <p:strVal val="#ppt_x"/>
                                          </p:val>
                                        </p:tav>
                                      </p:tavLst>
                                    </p:anim>
                                    <p:anim calcmode="lin" valueType="num">
                                      <p:cBhvr>
                                        <p:cTn id="9" dur="175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media.licdn.com/mpr/mpr/AAEAAQAAAAAAAAUMAAAAJGY1YjA3OTAyLWUzZjQtNDUwZi05ODg4LTVjYTI2ZDhmZTVjMA.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6907428" y="3970295"/>
            <a:ext cx="2730842" cy="461665"/>
          </a:xfrm>
          <a:prstGeom prst="rect">
            <a:avLst/>
          </a:prstGeom>
          <a:solidFill>
            <a:srgbClr val="865B35"/>
          </a:solidFill>
        </p:spPr>
        <p:txBody>
          <a:bodyPr wrap="square" rtlCol="0">
            <a:spAutoFit/>
          </a:bodyPr>
          <a:lstStyle/>
          <a:p>
            <a:pPr algn="ctr"/>
            <a:r>
              <a:rPr lang="lv-LV" sz="2400" b="1" dirty="0">
                <a:solidFill>
                  <a:schemeClr val="bg1"/>
                </a:solidFill>
              </a:rPr>
              <a:t>IESPĒJA</a:t>
            </a:r>
          </a:p>
        </p:txBody>
      </p:sp>
      <p:sp>
        <p:nvSpPr>
          <p:cNvPr id="8" name="TextBox 7"/>
          <p:cNvSpPr txBox="1"/>
          <p:nvPr/>
        </p:nvSpPr>
        <p:spPr>
          <a:xfrm rot="-60000">
            <a:off x="5686929" y="6219341"/>
            <a:ext cx="5458865" cy="523220"/>
          </a:xfrm>
          <a:prstGeom prst="rect">
            <a:avLst/>
          </a:prstGeom>
          <a:noFill/>
        </p:spPr>
        <p:txBody>
          <a:bodyPr wrap="square" rtlCol="0">
            <a:spAutoFit/>
          </a:bodyPr>
          <a:lstStyle/>
          <a:p>
            <a:r>
              <a:rPr lang="lv-LV" sz="2800" b="1" spc="300" dirty="0">
                <a:solidFill>
                  <a:schemeClr val="bg1"/>
                </a:solidFill>
              </a:rPr>
              <a:t>UZŅĒMĒJDARBĪBAS KULTŪRA</a:t>
            </a:r>
          </a:p>
        </p:txBody>
      </p:sp>
      <p:sp>
        <p:nvSpPr>
          <p:cNvPr id="9" name="TextBox 8"/>
          <p:cNvSpPr txBox="1"/>
          <p:nvPr/>
        </p:nvSpPr>
        <p:spPr>
          <a:xfrm rot="-60000">
            <a:off x="5146625" y="5696122"/>
            <a:ext cx="5458865" cy="523220"/>
          </a:xfrm>
          <a:prstGeom prst="rect">
            <a:avLst/>
          </a:prstGeom>
          <a:noFill/>
        </p:spPr>
        <p:txBody>
          <a:bodyPr wrap="square" rtlCol="0">
            <a:spAutoFit/>
          </a:bodyPr>
          <a:lstStyle/>
          <a:p>
            <a:r>
              <a:rPr lang="lv-LV" sz="2800" b="1" spc="300" dirty="0">
                <a:solidFill>
                  <a:schemeClr val="bg1"/>
                </a:solidFill>
              </a:rPr>
              <a:t>UZŅĒMĒJDARBĪBAS VIDE</a:t>
            </a:r>
          </a:p>
        </p:txBody>
      </p:sp>
      <p:sp>
        <p:nvSpPr>
          <p:cNvPr id="10" name="TextBox 9"/>
          <p:cNvSpPr txBox="1"/>
          <p:nvPr/>
        </p:nvSpPr>
        <p:spPr>
          <a:xfrm rot="20987626">
            <a:off x="1252153" y="3642575"/>
            <a:ext cx="2730842" cy="461665"/>
          </a:xfrm>
          <a:prstGeom prst="rect">
            <a:avLst/>
          </a:prstGeom>
          <a:solidFill>
            <a:srgbClr val="865B35"/>
          </a:solidFill>
        </p:spPr>
        <p:txBody>
          <a:bodyPr wrap="square" rtlCol="0">
            <a:spAutoFit/>
          </a:bodyPr>
          <a:lstStyle/>
          <a:p>
            <a:pPr algn="ctr"/>
            <a:r>
              <a:rPr lang="lv-LV" sz="2400" b="1" dirty="0">
                <a:solidFill>
                  <a:schemeClr val="bg1"/>
                </a:solidFill>
              </a:rPr>
              <a:t>NEPIECIEŠAMĪBA</a:t>
            </a:r>
          </a:p>
        </p:txBody>
      </p:sp>
      <p:grpSp>
        <p:nvGrpSpPr>
          <p:cNvPr id="3" name="Grupa 2"/>
          <p:cNvGrpSpPr/>
          <p:nvPr/>
        </p:nvGrpSpPr>
        <p:grpSpPr>
          <a:xfrm>
            <a:off x="4211108" y="-24714"/>
            <a:ext cx="7980892" cy="6882714"/>
            <a:chOff x="4211108" y="-24714"/>
            <a:chExt cx="7980892" cy="6882714"/>
          </a:xfrm>
        </p:grpSpPr>
        <p:sp>
          <p:nvSpPr>
            <p:cNvPr id="2" name="Taisnstūris 1"/>
            <p:cNvSpPr/>
            <p:nvPr/>
          </p:nvSpPr>
          <p:spPr>
            <a:xfrm>
              <a:off x="4211108" y="-24714"/>
              <a:ext cx="7980892" cy="688271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a:solidFill>
                  <a:schemeClr val="bg1"/>
                </a:solidFill>
              </a:endParaRPr>
            </a:p>
          </p:txBody>
        </p:sp>
        <p:pic>
          <p:nvPicPr>
            <p:cNvPr id="15" name="Attēls 14"/>
            <p:cNvPicPr>
              <a:picLocks noChangeAspect="1"/>
            </p:cNvPicPr>
            <p:nvPr/>
          </p:nvPicPr>
          <p:blipFill>
            <a:blip r:embed="rId4"/>
            <a:stretch>
              <a:fillRect/>
            </a:stretch>
          </p:blipFill>
          <p:spPr>
            <a:xfrm>
              <a:off x="4221196" y="1543100"/>
              <a:ext cx="7960715" cy="3771799"/>
            </a:xfrm>
            <a:prstGeom prst="rect">
              <a:avLst/>
            </a:prstGeom>
          </p:spPr>
        </p:pic>
      </p:grpSp>
    </p:spTree>
    <p:extLst>
      <p:ext uri="{BB962C8B-B14F-4D97-AF65-F5344CB8AC3E}">
        <p14:creationId xmlns:p14="http://schemas.microsoft.com/office/powerpoint/2010/main" val="3408873991"/>
      </p:ext>
    </p:extLst>
  </p:cSld>
  <p:clrMapOvr>
    <a:masterClrMapping/>
  </p:clrMapOvr>
  <mc:AlternateContent xmlns:mc="http://schemas.openxmlformats.org/markup-compatibility/2006" xmlns:p14="http://schemas.microsoft.com/office/powerpoint/2010/main">
    <mc:Choice Requires="p14">
      <p:transition spd="slow" p14:dur="1250">
        <p:fade/>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upa 1"/>
          <p:cNvGrpSpPr/>
          <p:nvPr/>
        </p:nvGrpSpPr>
        <p:grpSpPr>
          <a:xfrm>
            <a:off x="0" y="0"/>
            <a:ext cx="12192000" cy="6858000"/>
            <a:chOff x="0" y="0"/>
            <a:chExt cx="12192000" cy="6858000"/>
          </a:xfrm>
        </p:grpSpPr>
        <p:pic>
          <p:nvPicPr>
            <p:cNvPr id="1026" name="Picture 2" descr="https://media.licdn.com/mpr/mpr/AAEAAQAAAAAAAAUMAAAAJGY1YjA3OTAyLWUzZjQtNDUwZi05ODg4LTVjYTI2ZDhmZTVjMA.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6907428" y="3970295"/>
              <a:ext cx="2730842" cy="461665"/>
            </a:xfrm>
            <a:prstGeom prst="rect">
              <a:avLst/>
            </a:prstGeom>
            <a:solidFill>
              <a:srgbClr val="865B35"/>
            </a:solidFill>
          </p:spPr>
          <p:txBody>
            <a:bodyPr wrap="square" rtlCol="0">
              <a:spAutoFit/>
            </a:bodyPr>
            <a:lstStyle/>
            <a:p>
              <a:pPr algn="ctr"/>
              <a:r>
                <a:rPr lang="lv-LV" sz="2400" b="1" dirty="0">
                  <a:solidFill>
                    <a:schemeClr val="bg1"/>
                  </a:solidFill>
                </a:rPr>
                <a:t>IESPĒJA</a:t>
              </a:r>
            </a:p>
          </p:txBody>
        </p:sp>
        <p:sp>
          <p:nvSpPr>
            <p:cNvPr id="10" name="TextBox 9"/>
            <p:cNvSpPr txBox="1"/>
            <p:nvPr/>
          </p:nvSpPr>
          <p:spPr>
            <a:xfrm rot="20987626">
              <a:off x="1252153" y="3642575"/>
              <a:ext cx="2730842" cy="461665"/>
            </a:xfrm>
            <a:prstGeom prst="rect">
              <a:avLst/>
            </a:prstGeom>
            <a:solidFill>
              <a:srgbClr val="865B35"/>
            </a:solidFill>
          </p:spPr>
          <p:txBody>
            <a:bodyPr wrap="square" rtlCol="0">
              <a:spAutoFit/>
            </a:bodyPr>
            <a:lstStyle/>
            <a:p>
              <a:pPr algn="ctr"/>
              <a:r>
                <a:rPr lang="lv-LV" sz="2400" b="1" dirty="0">
                  <a:solidFill>
                    <a:schemeClr val="bg1"/>
                  </a:solidFill>
                </a:rPr>
                <a:t>NEPIECIEŠAMĪBA</a:t>
              </a:r>
            </a:p>
          </p:txBody>
        </p:sp>
      </p:grpSp>
      <p:sp>
        <p:nvSpPr>
          <p:cNvPr id="3" name="Runas burbulis: taisnstūrveida ar noapaļotiem stūriem 2"/>
          <p:cNvSpPr/>
          <p:nvPr/>
        </p:nvSpPr>
        <p:spPr>
          <a:xfrm>
            <a:off x="5870490" y="47328"/>
            <a:ext cx="6143873" cy="557222"/>
          </a:xfrm>
          <a:prstGeom prst="wedgeRoundRectCallout">
            <a:avLst>
              <a:gd name="adj1" fmla="val -53056"/>
              <a:gd name="adj2" fmla="val -5844"/>
              <a:gd name="adj3" fmla="val 16667"/>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v-LV" dirty="0">
                <a:solidFill>
                  <a:schemeClr val="tx1">
                    <a:lumMod val="75000"/>
                    <a:lumOff val="25000"/>
                  </a:schemeClr>
                </a:solidFill>
              </a:rPr>
              <a:t>Man jau no pusaudža gadiem gribējās savu uzņēmumu, būt vadītājam, būt līderim.</a:t>
            </a:r>
          </a:p>
        </p:txBody>
      </p:sp>
      <p:sp>
        <p:nvSpPr>
          <p:cNvPr id="15" name="Runas burbulis: taisnstūrveida ar noapaļotiem stūriem 14"/>
          <p:cNvSpPr/>
          <p:nvPr/>
        </p:nvSpPr>
        <p:spPr>
          <a:xfrm>
            <a:off x="177800" y="121855"/>
            <a:ext cx="4940300" cy="868745"/>
          </a:xfrm>
          <a:prstGeom prst="wedgeRoundRectCallout">
            <a:avLst>
              <a:gd name="adj1" fmla="val -4593"/>
              <a:gd name="adj2" fmla="val 66696"/>
              <a:gd name="adj3" fmla="val 16667"/>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v-LV" dirty="0">
                <a:solidFill>
                  <a:schemeClr val="tx1">
                    <a:lumMod val="75000"/>
                    <a:lumOff val="25000"/>
                  </a:schemeClr>
                </a:solidFill>
              </a:rPr>
              <a:t>Ar uzņēmējdarbību nodarbojos, lai dabūtu lielāku brīvību, lai varētu pats izdomāt, ko es darīšu, ar ko strādāšu. Potenciāls vairāk nopelnīt.</a:t>
            </a:r>
          </a:p>
        </p:txBody>
      </p:sp>
      <p:sp>
        <p:nvSpPr>
          <p:cNvPr id="16" name="Runas burbulis: taisnstūrveida ar noapaļotiem stūriem 15"/>
          <p:cNvSpPr/>
          <p:nvPr/>
        </p:nvSpPr>
        <p:spPr>
          <a:xfrm>
            <a:off x="4712" y="1171264"/>
            <a:ext cx="3020483" cy="1171591"/>
          </a:xfrm>
          <a:prstGeom prst="wedgeRoundRectCallout">
            <a:avLst>
              <a:gd name="adj1" fmla="val -43251"/>
              <a:gd name="adj2" fmla="val 61376"/>
              <a:gd name="adj3" fmla="val 16667"/>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v-LV" dirty="0">
                <a:solidFill>
                  <a:schemeClr val="tx1">
                    <a:lumMod val="75000"/>
                    <a:lumOff val="25000"/>
                  </a:schemeClr>
                </a:solidFill>
              </a:rPr>
              <a:t>Augstskolas 4.kursā sapratu, ka nevēlos strādāt kādā korporācijā, kā arī gribu nodarbināt citus.</a:t>
            </a:r>
          </a:p>
        </p:txBody>
      </p:sp>
      <p:sp>
        <p:nvSpPr>
          <p:cNvPr id="17" name="Runas burbulis: taisnstūrveida ar noapaļotiem stūriem 16"/>
          <p:cNvSpPr/>
          <p:nvPr/>
        </p:nvSpPr>
        <p:spPr>
          <a:xfrm>
            <a:off x="2905853" y="929004"/>
            <a:ext cx="3020483" cy="1171591"/>
          </a:xfrm>
          <a:prstGeom prst="wedgeRoundRectCallout">
            <a:avLst>
              <a:gd name="adj1" fmla="val 72020"/>
              <a:gd name="adj2" fmla="val 64378"/>
              <a:gd name="adj3" fmla="val 16667"/>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v-LV" dirty="0">
                <a:solidFill>
                  <a:schemeClr val="tx1">
                    <a:lumMod val="75000"/>
                    <a:lumOff val="25000"/>
                  </a:schemeClr>
                </a:solidFill>
              </a:rPr>
              <a:t>Pārdot patika jau bērnībā. Augstskolā mācījos uzņēmējdarbību un nolēmu pamēģināt.</a:t>
            </a:r>
          </a:p>
        </p:txBody>
      </p:sp>
      <p:sp>
        <p:nvSpPr>
          <p:cNvPr id="18" name="Runas burbulis: taisnstūrveida ar noapaļotiem stūriem 17"/>
          <p:cNvSpPr/>
          <p:nvPr/>
        </p:nvSpPr>
        <p:spPr>
          <a:xfrm>
            <a:off x="7480904" y="4056126"/>
            <a:ext cx="4402335" cy="1729128"/>
          </a:xfrm>
          <a:prstGeom prst="wedgeRoundRectCallout">
            <a:avLst>
              <a:gd name="adj1" fmla="val -58846"/>
              <a:gd name="adj2" fmla="val -4322"/>
              <a:gd name="adj3" fmla="val 16667"/>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v-LV" dirty="0">
                <a:solidFill>
                  <a:schemeClr val="tx1">
                    <a:lumMod val="75000"/>
                    <a:lumOff val="25000"/>
                  </a:schemeClr>
                </a:solidFill>
              </a:rPr>
              <a:t>Bija krīze un darba vieta, kur es biju, samazināja štatus. Klienti man bija, projekti saglabājušies arī bija. Tad mēs strādājām kā </a:t>
            </a:r>
            <a:r>
              <a:rPr lang="lv-LV" dirty="0" err="1">
                <a:solidFill>
                  <a:schemeClr val="tx1">
                    <a:lumMod val="75000"/>
                    <a:lumOff val="25000"/>
                  </a:schemeClr>
                </a:solidFill>
              </a:rPr>
              <a:t>pašnodarbinātie</a:t>
            </a:r>
            <a:r>
              <a:rPr lang="lv-LV" dirty="0">
                <a:solidFill>
                  <a:schemeClr val="tx1">
                    <a:lumMod val="75000"/>
                    <a:lumOff val="25000"/>
                  </a:schemeClr>
                </a:solidFill>
              </a:rPr>
              <a:t>. Un kad ieviesa </a:t>
            </a:r>
            <a:r>
              <a:rPr lang="lv-LV" dirty="0" err="1">
                <a:solidFill>
                  <a:schemeClr val="tx1">
                    <a:lumMod val="75000"/>
                    <a:lumOff val="25000"/>
                  </a:schemeClr>
                </a:solidFill>
              </a:rPr>
              <a:t>mikrouzņēmumu</a:t>
            </a:r>
            <a:r>
              <a:rPr lang="lv-LV" dirty="0">
                <a:solidFill>
                  <a:schemeClr val="tx1">
                    <a:lumMod val="75000"/>
                    <a:lumOff val="25000"/>
                  </a:schemeClr>
                </a:solidFill>
              </a:rPr>
              <a:t>, mēs piereģistrējām sevi kā </a:t>
            </a:r>
            <a:r>
              <a:rPr lang="lv-LV" dirty="0" err="1">
                <a:solidFill>
                  <a:schemeClr val="tx1">
                    <a:lumMod val="75000"/>
                    <a:lumOff val="25000"/>
                  </a:schemeClr>
                </a:solidFill>
              </a:rPr>
              <a:t>mikrouzņēmumu</a:t>
            </a:r>
            <a:r>
              <a:rPr lang="lv-LV" dirty="0">
                <a:solidFill>
                  <a:schemeClr val="tx1">
                    <a:lumMod val="75000"/>
                    <a:lumOff val="25000"/>
                  </a:schemeClr>
                </a:solidFill>
              </a:rPr>
              <a:t>.</a:t>
            </a:r>
          </a:p>
        </p:txBody>
      </p:sp>
      <p:sp>
        <p:nvSpPr>
          <p:cNvPr id="19" name="Runas burbulis: taisnstūrveida ar noapaļotiem stūriem 18"/>
          <p:cNvSpPr/>
          <p:nvPr/>
        </p:nvSpPr>
        <p:spPr>
          <a:xfrm>
            <a:off x="4047951" y="2593555"/>
            <a:ext cx="3290695" cy="2010119"/>
          </a:xfrm>
          <a:prstGeom prst="wedgeRoundRectCallout">
            <a:avLst>
              <a:gd name="adj1" fmla="val -1554"/>
              <a:gd name="adj2" fmla="val -58365"/>
              <a:gd name="adj3" fmla="val 16667"/>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v-LV" dirty="0">
                <a:solidFill>
                  <a:schemeClr val="tx1">
                    <a:lumMod val="75000"/>
                    <a:lumOff val="25000"/>
                  </a:schemeClr>
                </a:solidFill>
              </a:rPr>
              <a:t>Vēlos enerģiju ieguldīt savā uzņēmumā, nevis strādājot pie kāda cita, kurš to nenovērtē. Iepriekš bija pieredze, kad strādāju vietā, kur man "kāpa uz galvas", gribēju uzzināt, vai ir iespējams strādāt savādāk. </a:t>
            </a:r>
          </a:p>
        </p:txBody>
      </p:sp>
      <p:sp>
        <p:nvSpPr>
          <p:cNvPr id="20" name="Runas burbulis: taisnstūrveida ar noapaļotiem stūriem 19"/>
          <p:cNvSpPr/>
          <p:nvPr/>
        </p:nvSpPr>
        <p:spPr>
          <a:xfrm>
            <a:off x="9385463" y="754308"/>
            <a:ext cx="2628900" cy="1113700"/>
          </a:xfrm>
          <a:prstGeom prst="wedgeRoundRectCallout">
            <a:avLst>
              <a:gd name="adj1" fmla="val 42665"/>
              <a:gd name="adj2" fmla="val 67796"/>
              <a:gd name="adj3" fmla="val 16667"/>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v-LV" dirty="0">
                <a:solidFill>
                  <a:schemeClr val="tx1">
                    <a:lumMod val="75000"/>
                    <a:lumOff val="25000"/>
                  </a:schemeClr>
                </a:solidFill>
              </a:rPr>
              <a:t>Ideja radās draugu lokā un drīzāk sākām to tādēļ, lai pārbaudītu savus spēkus šajā jomā. </a:t>
            </a:r>
          </a:p>
        </p:txBody>
      </p:sp>
      <p:sp>
        <p:nvSpPr>
          <p:cNvPr id="21" name="Runas burbulis: taisnstūrveida ar noapaļotiem stūriem 20"/>
          <p:cNvSpPr/>
          <p:nvPr/>
        </p:nvSpPr>
        <p:spPr>
          <a:xfrm>
            <a:off x="8827478" y="2111463"/>
            <a:ext cx="3276920" cy="2015060"/>
          </a:xfrm>
          <a:prstGeom prst="wedgeRoundRectCallout">
            <a:avLst>
              <a:gd name="adj1" fmla="val -49144"/>
              <a:gd name="adj2" fmla="val -61052"/>
              <a:gd name="adj3" fmla="val 16667"/>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v-LV" dirty="0">
                <a:solidFill>
                  <a:schemeClr val="tx1">
                    <a:lumMod val="75000"/>
                    <a:lumOff val="25000"/>
                  </a:schemeClr>
                </a:solidFill>
              </a:rPr>
              <a:t>Sapratu, ka nav jēga "skriet ar galvu sienā", negribēju strādāt, kur tu netiec atbalstīts un uzklausīts. Es pati varu darīt to, ko es vēlos, es varu plānot savu laiku un man ir pašai savs darba grafiks.</a:t>
            </a:r>
          </a:p>
        </p:txBody>
      </p:sp>
      <p:sp>
        <p:nvSpPr>
          <p:cNvPr id="22" name="Runas burbulis: taisnstūrveida ar noapaļotiem stūriem 21"/>
          <p:cNvSpPr/>
          <p:nvPr/>
        </p:nvSpPr>
        <p:spPr>
          <a:xfrm>
            <a:off x="136842" y="2867055"/>
            <a:ext cx="3545345" cy="1394194"/>
          </a:xfrm>
          <a:prstGeom prst="wedgeRoundRectCallout">
            <a:avLst>
              <a:gd name="adj1" fmla="val -37609"/>
              <a:gd name="adj2" fmla="val -65173"/>
              <a:gd name="adj3" fmla="val 16667"/>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v-LV" dirty="0">
                <a:solidFill>
                  <a:schemeClr val="tx1">
                    <a:lumMod val="75000"/>
                    <a:lumOff val="25000"/>
                  </a:schemeClr>
                </a:solidFill>
              </a:rPr>
              <a:t>Bija doma strādāt algotu darbu, gribēju pārcelties no Rīgas uz Rēzekni, bet man neizdevās atrast darbu, kas būtu man atbilstošs vai interesants manai profesijai. </a:t>
            </a:r>
          </a:p>
        </p:txBody>
      </p:sp>
      <p:sp>
        <p:nvSpPr>
          <p:cNvPr id="23" name="Runas burbulis: taisnstūrveida ar noapaļotiem stūriem 22"/>
          <p:cNvSpPr/>
          <p:nvPr/>
        </p:nvSpPr>
        <p:spPr>
          <a:xfrm>
            <a:off x="136842" y="5708599"/>
            <a:ext cx="7272933" cy="1067339"/>
          </a:xfrm>
          <a:prstGeom prst="wedgeRoundRectCallout">
            <a:avLst>
              <a:gd name="adj1" fmla="val -45647"/>
              <a:gd name="adj2" fmla="val -77094"/>
              <a:gd name="adj3" fmla="val 16667"/>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v-LV" dirty="0">
                <a:solidFill>
                  <a:schemeClr val="tx1">
                    <a:lumMod val="75000"/>
                    <a:lumOff val="25000"/>
                  </a:schemeClr>
                </a:solidFill>
              </a:rPr>
              <a:t>Mēs strādājām arī algotu darbu, tad sapratām, ka nav viegli abus darbus apvienot. Lai varētu atvēlēt sev laiku, vienu lietu bija jāatmet. Negribējām strādāt priekš kāda. Strādājot algotu darbu, tu pelni naudu priekš cita. Sapratām, ka naudu var ieguldīt savās lietās.</a:t>
            </a:r>
          </a:p>
        </p:txBody>
      </p:sp>
    </p:spTree>
    <p:extLst>
      <p:ext uri="{BB962C8B-B14F-4D97-AF65-F5344CB8AC3E}">
        <p14:creationId xmlns:p14="http://schemas.microsoft.com/office/powerpoint/2010/main" val="2838864140"/>
      </p:ext>
    </p:extLst>
  </p:cSld>
  <p:clrMapOvr>
    <a:masterClrMapping/>
  </p:clrMapOvr>
  <mc:AlternateContent xmlns:mc="http://schemas.openxmlformats.org/markup-compatibility/2006" xmlns:p14="http://schemas.microsoft.com/office/powerpoint/2010/main">
    <mc:Choice Requires="p14">
      <p:transition spd="slow" p14:dur="1250">
        <p:fade/>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upa 1"/>
          <p:cNvGrpSpPr/>
          <p:nvPr/>
        </p:nvGrpSpPr>
        <p:grpSpPr>
          <a:xfrm>
            <a:off x="0" y="0"/>
            <a:ext cx="12192000" cy="6858000"/>
            <a:chOff x="0" y="0"/>
            <a:chExt cx="12192000" cy="6858000"/>
          </a:xfrm>
        </p:grpSpPr>
        <p:pic>
          <p:nvPicPr>
            <p:cNvPr id="1026" name="Picture 2" descr="https://media.licdn.com/mpr/mpr/AAEAAQAAAAAAAAUMAAAAJGY1YjA3OTAyLWUzZjQtNDUwZi05ODg4LTVjYTI2ZDhmZTVjMA.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6907428" y="3970295"/>
              <a:ext cx="2730842" cy="461665"/>
            </a:xfrm>
            <a:prstGeom prst="rect">
              <a:avLst/>
            </a:prstGeom>
            <a:solidFill>
              <a:srgbClr val="865B35"/>
            </a:solidFill>
          </p:spPr>
          <p:txBody>
            <a:bodyPr wrap="square" rtlCol="0">
              <a:spAutoFit/>
            </a:bodyPr>
            <a:lstStyle/>
            <a:p>
              <a:pPr algn="ctr"/>
              <a:r>
                <a:rPr lang="lv-LV" sz="2400" b="1" dirty="0">
                  <a:solidFill>
                    <a:schemeClr val="bg1"/>
                  </a:solidFill>
                </a:rPr>
                <a:t>IESPĒJA</a:t>
              </a:r>
            </a:p>
          </p:txBody>
        </p:sp>
        <p:sp>
          <p:nvSpPr>
            <p:cNvPr id="10" name="TextBox 9"/>
            <p:cNvSpPr txBox="1"/>
            <p:nvPr/>
          </p:nvSpPr>
          <p:spPr>
            <a:xfrm rot="20987626">
              <a:off x="1252153" y="3642575"/>
              <a:ext cx="2730842" cy="461665"/>
            </a:xfrm>
            <a:prstGeom prst="rect">
              <a:avLst/>
            </a:prstGeom>
            <a:solidFill>
              <a:srgbClr val="865B35"/>
            </a:solidFill>
          </p:spPr>
          <p:txBody>
            <a:bodyPr wrap="square" rtlCol="0">
              <a:spAutoFit/>
            </a:bodyPr>
            <a:lstStyle/>
            <a:p>
              <a:pPr algn="ctr"/>
              <a:r>
                <a:rPr lang="lv-LV" sz="2400" b="1" dirty="0">
                  <a:solidFill>
                    <a:schemeClr val="bg1"/>
                  </a:solidFill>
                </a:rPr>
                <a:t>NEPIECIEŠAMĪBA</a:t>
              </a:r>
            </a:p>
          </p:txBody>
        </p:sp>
      </p:grpSp>
      <p:grpSp>
        <p:nvGrpSpPr>
          <p:cNvPr id="3" name="Grupa 2"/>
          <p:cNvGrpSpPr/>
          <p:nvPr/>
        </p:nvGrpSpPr>
        <p:grpSpPr>
          <a:xfrm>
            <a:off x="5146625" y="5696122"/>
            <a:ext cx="5999169" cy="1046439"/>
            <a:chOff x="5146625" y="5696122"/>
            <a:chExt cx="5999169" cy="1046439"/>
          </a:xfrm>
        </p:grpSpPr>
        <p:sp>
          <p:nvSpPr>
            <p:cNvPr id="8" name="TextBox 7"/>
            <p:cNvSpPr txBox="1"/>
            <p:nvPr/>
          </p:nvSpPr>
          <p:spPr>
            <a:xfrm rot="21540000">
              <a:off x="5686929" y="6219341"/>
              <a:ext cx="5458865" cy="523220"/>
            </a:xfrm>
            <a:prstGeom prst="rect">
              <a:avLst/>
            </a:prstGeom>
            <a:noFill/>
          </p:spPr>
          <p:txBody>
            <a:bodyPr wrap="square" rtlCol="0">
              <a:spAutoFit/>
            </a:bodyPr>
            <a:lstStyle/>
            <a:p>
              <a:r>
                <a:rPr lang="lv-LV" sz="2800" b="1" spc="300" dirty="0">
                  <a:solidFill>
                    <a:schemeClr val="bg1"/>
                  </a:solidFill>
                </a:rPr>
                <a:t>UZŅĒMĒJDARBĪBAS KULTŪRA</a:t>
              </a:r>
            </a:p>
          </p:txBody>
        </p:sp>
        <p:sp>
          <p:nvSpPr>
            <p:cNvPr id="9" name="TextBox 8"/>
            <p:cNvSpPr txBox="1"/>
            <p:nvPr/>
          </p:nvSpPr>
          <p:spPr>
            <a:xfrm rot="21540000">
              <a:off x="5146625" y="5696122"/>
              <a:ext cx="5458865" cy="523220"/>
            </a:xfrm>
            <a:prstGeom prst="rect">
              <a:avLst/>
            </a:prstGeom>
            <a:noFill/>
          </p:spPr>
          <p:txBody>
            <a:bodyPr wrap="square" rtlCol="0">
              <a:spAutoFit/>
            </a:bodyPr>
            <a:lstStyle/>
            <a:p>
              <a:r>
                <a:rPr lang="lv-LV" sz="2800" b="1" spc="300" dirty="0">
                  <a:solidFill>
                    <a:schemeClr val="bg1"/>
                  </a:solidFill>
                </a:rPr>
                <a:t>UZŅĒMĒJDARBĪBAS VIDE</a:t>
              </a:r>
            </a:p>
          </p:txBody>
        </p:sp>
      </p:grpSp>
    </p:spTree>
    <p:extLst>
      <p:ext uri="{BB962C8B-B14F-4D97-AF65-F5344CB8AC3E}">
        <p14:creationId xmlns:p14="http://schemas.microsoft.com/office/powerpoint/2010/main" val="1209011065"/>
      </p:ext>
    </p:extLst>
  </p:cSld>
  <p:clrMapOvr>
    <a:masterClrMapping/>
  </p:clrMapOvr>
  <mc:AlternateContent xmlns:mc="http://schemas.openxmlformats.org/markup-compatibility/2006" xmlns:p14="http://schemas.microsoft.com/office/powerpoint/2010/main">
    <mc:Choice Requires="p14">
      <p:transition spd="slow" p14:dur="1250">
        <p:fad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dizains">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dizains">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1845</TotalTime>
  <Words>752</Words>
  <Application>Microsoft Office PowerPoint</Application>
  <PresentationFormat>Widescreen</PresentationFormat>
  <Paragraphs>155</Paragraphs>
  <Slides>15</Slides>
  <Notes>12</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15</vt:i4>
      </vt:variant>
    </vt:vector>
  </HeadingPairs>
  <TitlesOfParts>
    <vt:vector size="19" baseType="lpstr">
      <vt:lpstr>Arial</vt:lpstr>
      <vt:lpstr>Calibri</vt:lpstr>
      <vt:lpstr>Calibri Light</vt:lpstr>
      <vt:lpstr>Office dizains</vt:lpstr>
      <vt:lpstr>Pētījums «LATVIJAS JAUNIEŠU IESAISTE UZŅĒMĒJDARBĪBĀ»</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prezentācija</dc:title>
  <dc:creator>Gints Klasons</dc:creator>
  <cp:lastModifiedBy>Jana Bunkus</cp:lastModifiedBy>
  <cp:revision>402</cp:revision>
  <dcterms:created xsi:type="dcterms:W3CDTF">2016-10-21T04:43:47Z</dcterms:created>
  <dcterms:modified xsi:type="dcterms:W3CDTF">2016-11-27T18:17:42Z</dcterms:modified>
</cp:coreProperties>
</file>